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9.xml" ContentType="application/vnd.openxmlformats-officedocument.presentationml.notesSlide+xml"/>
  <Override PartName="/ppt/theme/themeOverride10.xml" ContentType="application/vnd.openxmlformats-officedocument.themeOverr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ppt/theme/themeOverride12.xml" ContentType="application/vnd.openxmlformats-officedocument.themeOverride+xml"/>
  <Override PartName="/ppt/notesSlides/notesSlide22.xml" ContentType="application/vnd.openxmlformats-officedocument.presentationml.notesSlide+xml"/>
  <Override PartName="/ppt/theme/themeOverride13.xml" ContentType="application/vnd.openxmlformats-officedocument.themeOverride+xml"/>
  <Override PartName="/ppt/notesSlides/notesSlide23.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18" r:id="rId2"/>
    <p:sldId id="298" r:id="rId3"/>
    <p:sldId id="299" r:id="rId4"/>
    <p:sldId id="300" r:id="rId5"/>
    <p:sldId id="301" r:id="rId6"/>
    <p:sldId id="302" r:id="rId7"/>
    <p:sldId id="303" r:id="rId8"/>
    <p:sldId id="305" r:id="rId9"/>
    <p:sldId id="306" r:id="rId10"/>
    <p:sldId id="310" r:id="rId11"/>
    <p:sldId id="284" r:id="rId12"/>
    <p:sldId id="312" r:id="rId13"/>
    <p:sldId id="309" r:id="rId14"/>
    <p:sldId id="257" r:id="rId15"/>
    <p:sldId id="296" r:id="rId16"/>
    <p:sldId id="288" r:id="rId17"/>
    <p:sldId id="291" r:id="rId18"/>
    <p:sldId id="269" r:id="rId19"/>
    <p:sldId id="258" r:id="rId20"/>
    <p:sldId id="270" r:id="rId21"/>
    <p:sldId id="265" r:id="rId22"/>
    <p:sldId id="266" r:id="rId23"/>
    <p:sldId id="275" r:id="rId24"/>
    <p:sldId id="315" r:id="rId25"/>
    <p:sldId id="304" r:id="rId26"/>
    <p:sldId id="274" r:id="rId27"/>
    <p:sldId id="267" r:id="rId28"/>
    <p:sldId id="279" r:id="rId29"/>
    <p:sldId id="280" r:id="rId30"/>
    <p:sldId id="290" r:id="rId31"/>
    <p:sldId id="283" r:id="rId32"/>
    <p:sldId id="307" r:id="rId33"/>
    <p:sldId id="308" r:id="rId34"/>
    <p:sldId id="287" r:id="rId35"/>
    <p:sldId id="319" r:id="rId36"/>
    <p:sldId id="32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21" d="100"/>
          <a:sy n="121" d="100"/>
        </p:scale>
        <p:origin x="1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77126374054736E-2"/>
          <c:y val="2.9100529100529099E-2"/>
          <c:w val="0.94534102544112675"/>
          <c:h val="0.84901220680748235"/>
        </c:manualLayout>
      </c:layout>
      <c:barChart>
        <c:barDir val="col"/>
        <c:grouping val="clustered"/>
        <c:varyColors val="0"/>
        <c:ser>
          <c:idx val="0"/>
          <c:order val="0"/>
          <c:tx>
            <c:strRef>
              <c:f>Demographics!$E$16</c:f>
              <c:strCache>
                <c:ptCount val="1"/>
                <c:pt idx="0">
                  <c:v>Survey</c:v>
                </c:pt>
              </c:strCache>
            </c:strRef>
          </c:tx>
          <c:spPr>
            <a:solidFill>
              <a:srgbClr val="002060"/>
            </a:solidFill>
            <a:ln>
              <a:solidFill>
                <a:srgbClr val="002060"/>
              </a:solidFill>
            </a:ln>
            <a:effectLst/>
          </c:spPr>
          <c:invertIfNegative val="0"/>
          <c:cat>
            <c:strRef>
              <c:f>Demographics!$D$17:$D$21</c:f>
              <c:strCache>
                <c:ptCount val="5"/>
                <c:pt idx="0">
                  <c:v>50 +</c:v>
                </c:pt>
                <c:pt idx="1">
                  <c:v>41 - 50</c:v>
                </c:pt>
                <c:pt idx="2">
                  <c:v>31 - 40</c:v>
                </c:pt>
                <c:pt idx="3">
                  <c:v>23 - 30</c:v>
                </c:pt>
                <c:pt idx="4">
                  <c:v>&lt; 22 years of age</c:v>
                </c:pt>
              </c:strCache>
            </c:strRef>
          </c:cat>
          <c:val>
            <c:numRef>
              <c:f>Demographics!$E$17:$E$21</c:f>
              <c:numCache>
                <c:formatCode>0%</c:formatCode>
                <c:ptCount val="5"/>
                <c:pt idx="0">
                  <c:v>0.49230769230769234</c:v>
                </c:pt>
                <c:pt idx="1">
                  <c:v>0.26666666666666666</c:v>
                </c:pt>
                <c:pt idx="2">
                  <c:v>0.17435897435897435</c:v>
                </c:pt>
                <c:pt idx="3">
                  <c:v>6.1538461538461542E-2</c:v>
                </c:pt>
                <c:pt idx="4">
                  <c:v>5.1282051282051282E-3</c:v>
                </c:pt>
              </c:numCache>
            </c:numRef>
          </c:val>
          <c:extLst>
            <c:ext xmlns:c16="http://schemas.microsoft.com/office/drawing/2014/chart" uri="{C3380CC4-5D6E-409C-BE32-E72D297353CC}">
              <c16:uniqueId val="{00000000-4ECF-4C2D-B3D8-49AE732B576D}"/>
            </c:ext>
          </c:extLst>
        </c:ser>
        <c:ser>
          <c:idx val="1"/>
          <c:order val="1"/>
          <c:tx>
            <c:strRef>
              <c:f>Demographics!$F$16</c:f>
              <c:strCache>
                <c:ptCount val="1"/>
                <c:pt idx="0">
                  <c:v>VA SHRM</c:v>
                </c:pt>
              </c:strCache>
            </c:strRef>
          </c:tx>
          <c:spPr>
            <a:solidFill>
              <a:srgbClr val="C00000"/>
            </a:solidFill>
            <a:ln>
              <a:solidFill>
                <a:srgbClr val="C00000"/>
              </a:solidFill>
            </a:ln>
            <a:effectLst/>
          </c:spPr>
          <c:invertIfNegative val="0"/>
          <c:cat>
            <c:strRef>
              <c:f>Demographics!$D$17:$D$21</c:f>
              <c:strCache>
                <c:ptCount val="5"/>
                <c:pt idx="0">
                  <c:v>50 +</c:v>
                </c:pt>
                <c:pt idx="1">
                  <c:v>41 - 50</c:v>
                </c:pt>
                <c:pt idx="2">
                  <c:v>31 - 40</c:v>
                </c:pt>
                <c:pt idx="3">
                  <c:v>23 - 30</c:v>
                </c:pt>
                <c:pt idx="4">
                  <c:v>&lt; 22 years of age</c:v>
                </c:pt>
              </c:strCache>
            </c:strRef>
          </c:cat>
          <c:val>
            <c:numRef>
              <c:f>Demographics!$F$17:$F$21</c:f>
              <c:numCache>
                <c:formatCode>0%</c:formatCode>
                <c:ptCount val="5"/>
                <c:pt idx="0">
                  <c:v>0.26</c:v>
                </c:pt>
                <c:pt idx="1">
                  <c:v>0.2</c:v>
                </c:pt>
                <c:pt idx="2">
                  <c:v>0.35</c:v>
                </c:pt>
                <c:pt idx="3">
                  <c:v>0.18</c:v>
                </c:pt>
                <c:pt idx="4">
                  <c:v>0.01</c:v>
                </c:pt>
              </c:numCache>
            </c:numRef>
          </c:val>
          <c:extLst>
            <c:ext xmlns:c16="http://schemas.microsoft.com/office/drawing/2014/chart" uri="{C3380CC4-5D6E-409C-BE32-E72D297353CC}">
              <c16:uniqueId val="{00000001-4ECF-4C2D-B3D8-49AE732B576D}"/>
            </c:ext>
          </c:extLst>
        </c:ser>
        <c:dLbls>
          <c:showLegendKey val="0"/>
          <c:showVal val="0"/>
          <c:showCatName val="0"/>
          <c:showSerName val="0"/>
          <c:showPercent val="0"/>
          <c:showBubbleSize val="0"/>
        </c:dLbls>
        <c:gapWidth val="219"/>
        <c:overlap val="-27"/>
        <c:axId val="653350528"/>
        <c:axId val="653346784"/>
      </c:barChart>
      <c:catAx>
        <c:axId val="65335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crossAx val="653346784"/>
        <c:crosses val="autoZero"/>
        <c:auto val="1"/>
        <c:lblAlgn val="ctr"/>
        <c:lblOffset val="100"/>
        <c:noMultiLvlLbl val="0"/>
      </c:catAx>
      <c:valAx>
        <c:axId val="65334678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35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04963053967661E-2"/>
          <c:y val="0.10825245016590301"/>
          <c:w val="0.94581739754149252"/>
          <c:h val="0.73019563178038571"/>
        </c:manualLayout>
      </c:layout>
      <c:barChart>
        <c:barDir val="col"/>
        <c:grouping val="clustered"/>
        <c:varyColors val="0"/>
        <c:ser>
          <c:idx val="0"/>
          <c:order val="0"/>
          <c:tx>
            <c:strRef>
              <c:f>'Social Media Platforms'!$I$16</c:f>
              <c:strCache>
                <c:ptCount val="1"/>
                <c:pt idx="0">
                  <c:v>Ranking</c:v>
                </c:pt>
              </c:strCache>
            </c:strRef>
          </c:tx>
          <c:spPr>
            <a:solidFill>
              <a:srgbClr val="002060"/>
            </a:solidFill>
            <a:ln>
              <a:solidFill>
                <a:srgbClr val="002060"/>
              </a:solidFill>
            </a:ln>
            <a:effectLst/>
          </c:spPr>
          <c:invertIfNegative val="0"/>
          <c:cat>
            <c:strRef>
              <c:f>'Social Media Platforms'!$H$17:$H$22</c:f>
              <c:strCache>
                <c:ptCount val="6"/>
                <c:pt idx="0">
                  <c:v>Email</c:v>
                </c:pt>
                <c:pt idx="1">
                  <c:v>LinkedIn </c:v>
                </c:pt>
                <c:pt idx="2">
                  <c:v>Facebook</c:v>
                </c:pt>
                <c:pt idx="3">
                  <c:v>Twitter</c:v>
                </c:pt>
                <c:pt idx="4">
                  <c:v>Instagram</c:v>
                </c:pt>
                <c:pt idx="5">
                  <c:v>Snapchat</c:v>
                </c:pt>
              </c:strCache>
            </c:strRef>
          </c:cat>
          <c:val>
            <c:numRef>
              <c:f>'Social Media Platforms'!$I$17:$I$22</c:f>
              <c:numCache>
                <c:formatCode>0%</c:formatCode>
                <c:ptCount val="6"/>
                <c:pt idx="0">
                  <c:v>0.41888619854721548</c:v>
                </c:pt>
                <c:pt idx="1">
                  <c:v>0.28329297820823246</c:v>
                </c:pt>
                <c:pt idx="2">
                  <c:v>0.12832929782082325</c:v>
                </c:pt>
                <c:pt idx="3">
                  <c:v>6.2953995157384993E-2</c:v>
                </c:pt>
                <c:pt idx="4">
                  <c:v>5.569007263922518E-2</c:v>
                </c:pt>
                <c:pt idx="5">
                  <c:v>5.0847457627118647E-2</c:v>
                </c:pt>
              </c:numCache>
            </c:numRef>
          </c:val>
          <c:extLst>
            <c:ext xmlns:c16="http://schemas.microsoft.com/office/drawing/2014/chart" uri="{C3380CC4-5D6E-409C-BE32-E72D297353CC}">
              <c16:uniqueId val="{00000000-3DD4-4BA6-9814-FDE2DE4371B4}"/>
            </c:ext>
          </c:extLst>
        </c:ser>
        <c:ser>
          <c:idx val="1"/>
          <c:order val="1"/>
          <c:tx>
            <c:strRef>
              <c:f>'Social Media Platforms'!$J$16</c:f>
              <c:strCache>
                <c:ptCount val="1"/>
                <c:pt idx="0">
                  <c:v>N/A</c:v>
                </c:pt>
              </c:strCache>
            </c:strRef>
          </c:tx>
          <c:spPr>
            <a:solidFill>
              <a:srgbClr val="C00000"/>
            </a:solidFill>
            <a:ln>
              <a:solidFill>
                <a:srgbClr val="C00000"/>
              </a:solidFill>
            </a:ln>
            <a:effectLst/>
          </c:spPr>
          <c:invertIfNegative val="0"/>
          <c:cat>
            <c:strRef>
              <c:f>'Social Media Platforms'!$H$17:$H$22</c:f>
              <c:strCache>
                <c:ptCount val="6"/>
                <c:pt idx="0">
                  <c:v>Email</c:v>
                </c:pt>
                <c:pt idx="1">
                  <c:v>LinkedIn </c:v>
                </c:pt>
                <c:pt idx="2">
                  <c:v>Facebook</c:v>
                </c:pt>
                <c:pt idx="3">
                  <c:v>Twitter</c:v>
                </c:pt>
                <c:pt idx="4">
                  <c:v>Instagram</c:v>
                </c:pt>
                <c:pt idx="5">
                  <c:v>Snapchat</c:v>
                </c:pt>
              </c:strCache>
            </c:strRef>
          </c:cat>
          <c:val>
            <c:numRef>
              <c:f>'Social Media Platforms'!$J$17:$J$22</c:f>
              <c:numCache>
                <c:formatCode>0%</c:formatCode>
                <c:ptCount val="6"/>
                <c:pt idx="0">
                  <c:v>4.9751243781094526E-3</c:v>
                </c:pt>
                <c:pt idx="1">
                  <c:v>7.4626865671641784E-2</c:v>
                </c:pt>
                <c:pt idx="2">
                  <c:v>0.22388059701492538</c:v>
                </c:pt>
                <c:pt idx="3">
                  <c:v>0.41293532338308458</c:v>
                </c:pt>
                <c:pt idx="4">
                  <c:v>0.45771144278606968</c:v>
                </c:pt>
                <c:pt idx="5">
                  <c:v>0.55223880597014929</c:v>
                </c:pt>
              </c:numCache>
            </c:numRef>
          </c:val>
          <c:extLst>
            <c:ext xmlns:c16="http://schemas.microsoft.com/office/drawing/2014/chart" uri="{C3380CC4-5D6E-409C-BE32-E72D297353CC}">
              <c16:uniqueId val="{00000001-3DD4-4BA6-9814-FDE2DE4371B4}"/>
            </c:ext>
          </c:extLst>
        </c:ser>
        <c:dLbls>
          <c:showLegendKey val="0"/>
          <c:showVal val="0"/>
          <c:showCatName val="0"/>
          <c:showSerName val="0"/>
          <c:showPercent val="0"/>
          <c:showBubbleSize val="0"/>
        </c:dLbls>
        <c:gapWidth val="219"/>
        <c:overlap val="-27"/>
        <c:axId val="380347055"/>
        <c:axId val="380341647"/>
      </c:barChart>
      <c:catAx>
        <c:axId val="38034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380341647"/>
        <c:crosses val="autoZero"/>
        <c:auto val="1"/>
        <c:lblAlgn val="ctr"/>
        <c:lblOffset val="100"/>
        <c:noMultiLvlLbl val="0"/>
      </c:catAx>
      <c:valAx>
        <c:axId val="380341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347055"/>
        <c:crosses val="autoZero"/>
        <c:crossBetween val="between"/>
      </c:valAx>
      <c:spPr>
        <a:noFill/>
        <a:ln>
          <a:noFill/>
        </a:ln>
        <a:effectLst/>
      </c:spPr>
    </c:plotArea>
    <c:legend>
      <c:legendPos val="b"/>
      <c:layout>
        <c:manualLayout>
          <c:xMode val="edge"/>
          <c:yMode val="edge"/>
          <c:x val="0.45028800604564884"/>
          <c:y val="0.93323570818906731"/>
          <c:w val="0.13475690612232197"/>
          <c:h val="4.9252436836669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en-US" sz="3200" b="1" dirty="0">
                <a:solidFill>
                  <a:srgbClr val="C00000"/>
                </a:solidFill>
              </a:rPr>
              <a:t>71%</a:t>
            </a:r>
            <a:r>
              <a:rPr lang="en-US" sz="2200" b="1" dirty="0">
                <a:solidFill>
                  <a:srgbClr val="C00000"/>
                </a:solidFill>
              </a:rPr>
              <a:t> (135) </a:t>
            </a:r>
            <a:r>
              <a:rPr lang="en-US" sz="3200" b="1" baseline="0" dirty="0">
                <a:solidFill>
                  <a:srgbClr val="C00000"/>
                </a:solidFill>
              </a:rPr>
              <a:t>Receive</a:t>
            </a:r>
            <a:endParaRPr lang="en-US" sz="3200" b="1" dirty="0">
              <a:solidFill>
                <a:srgbClr val="C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2060"/>
            </a:solidFill>
            <a:ln>
              <a:solidFill>
                <a:srgbClr val="002060"/>
              </a:solidFill>
            </a:ln>
            <a:effectLst/>
          </c:spPr>
          <c:invertIfNegative val="0"/>
          <c:cat>
            <c:strRef>
              <c:f>'HRVirginia Magazine'!$F$10:$F$13</c:f>
              <c:strCache>
                <c:ptCount val="4"/>
                <c:pt idx="0">
                  <c:v>Sometimes</c:v>
                </c:pt>
                <c:pt idx="1">
                  <c:v>Always</c:v>
                </c:pt>
                <c:pt idx="2">
                  <c:v>Never </c:v>
                </c:pt>
                <c:pt idx="3">
                  <c:v>N/A - Don't Receive</c:v>
                </c:pt>
              </c:strCache>
            </c:strRef>
          </c:cat>
          <c:val>
            <c:numRef>
              <c:f>'HRVirginia Magazine'!$G$10:$G$13</c:f>
              <c:numCache>
                <c:formatCode>0%</c:formatCode>
                <c:ptCount val="4"/>
                <c:pt idx="0">
                  <c:v>0.38624338624338622</c:v>
                </c:pt>
                <c:pt idx="1">
                  <c:v>0.30158730158730157</c:v>
                </c:pt>
                <c:pt idx="2">
                  <c:v>3.7037037037037035E-2</c:v>
                </c:pt>
                <c:pt idx="3">
                  <c:v>0.27513227513227512</c:v>
                </c:pt>
              </c:numCache>
            </c:numRef>
          </c:val>
          <c:extLst>
            <c:ext xmlns:c16="http://schemas.microsoft.com/office/drawing/2014/chart" uri="{C3380CC4-5D6E-409C-BE32-E72D297353CC}">
              <c16:uniqueId val="{00000000-275B-4269-B7FB-71F289AFCF4F}"/>
            </c:ext>
          </c:extLst>
        </c:ser>
        <c:dLbls>
          <c:showLegendKey val="0"/>
          <c:showVal val="0"/>
          <c:showCatName val="0"/>
          <c:showSerName val="0"/>
          <c:showPercent val="0"/>
          <c:showBubbleSize val="0"/>
        </c:dLbls>
        <c:gapWidth val="219"/>
        <c:overlap val="-27"/>
        <c:axId val="1369315664"/>
        <c:axId val="1369295280"/>
      </c:barChart>
      <c:catAx>
        <c:axId val="136931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crossAx val="1369295280"/>
        <c:crosses val="autoZero"/>
        <c:auto val="1"/>
        <c:lblAlgn val="ctr"/>
        <c:lblOffset val="100"/>
        <c:noMultiLvlLbl val="0"/>
      </c:catAx>
      <c:valAx>
        <c:axId val="136929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931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solidFill>
                <a:srgbClr val="002060"/>
              </a:solidFill>
            </a:ln>
            <a:effectLst/>
          </c:spPr>
          <c:invertIfNegative val="0"/>
          <c:cat>
            <c:strRef>
              <c:f>'State Conference'!$E$98:$E$105</c:f>
              <c:strCache>
                <c:ptCount val="8"/>
                <c:pt idx="0">
                  <c:v>Richmond</c:v>
                </c:pt>
                <c:pt idx="1">
                  <c:v>Williamsburg</c:v>
                </c:pt>
                <c:pt idx="2">
                  <c:v>Homestead, Hot Springs</c:v>
                </c:pt>
                <c:pt idx="3">
                  <c:v>Roanoke</c:v>
                </c:pt>
                <c:pt idx="4">
                  <c:v>Northern Va</c:v>
                </c:pt>
                <c:pt idx="5">
                  <c:v>Fredericksburg</c:v>
                </c:pt>
                <c:pt idx="6">
                  <c:v>Tidewater</c:v>
                </c:pt>
                <c:pt idx="7">
                  <c:v>Other</c:v>
                </c:pt>
              </c:strCache>
            </c:strRef>
          </c:cat>
          <c:val>
            <c:numRef>
              <c:f>'State Conference'!$F$98:$F$105</c:f>
              <c:numCache>
                <c:formatCode>General</c:formatCode>
                <c:ptCount val="8"/>
                <c:pt idx="0">
                  <c:v>102</c:v>
                </c:pt>
                <c:pt idx="1">
                  <c:v>96</c:v>
                </c:pt>
                <c:pt idx="2">
                  <c:v>83</c:v>
                </c:pt>
                <c:pt idx="3">
                  <c:v>82</c:v>
                </c:pt>
                <c:pt idx="4">
                  <c:v>72</c:v>
                </c:pt>
                <c:pt idx="5">
                  <c:v>69</c:v>
                </c:pt>
                <c:pt idx="6">
                  <c:v>46</c:v>
                </c:pt>
                <c:pt idx="7">
                  <c:v>31</c:v>
                </c:pt>
              </c:numCache>
            </c:numRef>
          </c:val>
          <c:extLst>
            <c:ext xmlns:c16="http://schemas.microsoft.com/office/drawing/2014/chart" uri="{C3380CC4-5D6E-409C-BE32-E72D297353CC}">
              <c16:uniqueId val="{00000000-09DF-4D73-89B6-313A8A1C22FE}"/>
            </c:ext>
          </c:extLst>
        </c:ser>
        <c:dLbls>
          <c:showLegendKey val="0"/>
          <c:showVal val="0"/>
          <c:showCatName val="0"/>
          <c:showSerName val="0"/>
          <c:showPercent val="0"/>
          <c:showBubbleSize val="0"/>
        </c:dLbls>
        <c:gapWidth val="219"/>
        <c:overlap val="-27"/>
        <c:axId val="1986658799"/>
        <c:axId val="1986640495"/>
      </c:barChart>
      <c:catAx>
        <c:axId val="198665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1986640495"/>
        <c:crosses val="autoZero"/>
        <c:auto val="1"/>
        <c:lblAlgn val="ctr"/>
        <c:lblOffset val="100"/>
        <c:noMultiLvlLbl val="0"/>
      </c:catAx>
      <c:valAx>
        <c:axId val="1986640495"/>
        <c:scaling>
          <c:orientation val="minMax"/>
          <c:max val="110"/>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665879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0.08911</cdr:x>
      <cdr:y>0.20833</cdr:y>
    </cdr:from>
    <cdr:to>
      <cdr:x>0.10959</cdr:x>
      <cdr:y>0.6258</cdr:y>
    </cdr:to>
    <cdr:sp macro="" textlink="">
      <cdr:nvSpPr>
        <cdr:cNvPr id="2" name="TextBox 1"/>
        <cdr:cNvSpPr txBox="1"/>
      </cdr:nvSpPr>
      <cdr:spPr>
        <a:xfrm xmlns:a="http://schemas.openxmlformats.org/drawingml/2006/main">
          <a:off x="857260" y="1000109"/>
          <a:ext cx="197069" cy="20041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bg1"/>
              </a:solidFill>
            </a:rPr>
            <a:t>Survey</a:t>
          </a:r>
        </a:p>
      </cdr:txBody>
    </cdr:sp>
  </cdr:relSizeAnchor>
</c:userShapes>
</file>

<file path=ppt/drawings/drawing2.xml><?xml version="1.0" encoding="utf-8"?>
<c:userShapes xmlns:c="http://schemas.openxmlformats.org/drawingml/2006/chart">
  <cdr:relSizeAnchor xmlns:cdr="http://schemas.openxmlformats.org/drawingml/2006/chartDrawing">
    <cdr:from>
      <cdr:x>0.59779</cdr:x>
      <cdr:y>0.25175</cdr:y>
    </cdr:from>
    <cdr:to>
      <cdr:x>0.65156</cdr:x>
      <cdr:y>0.3437</cdr:y>
    </cdr:to>
    <cdr:sp macro="" textlink="">
      <cdr:nvSpPr>
        <cdr:cNvPr id="2" name="TextBox 6"/>
        <cdr:cNvSpPr txBox="1"/>
      </cdr:nvSpPr>
      <cdr:spPr>
        <a:xfrm xmlns:a="http://schemas.openxmlformats.org/drawingml/2006/main" rot="5400000">
          <a:off x="5862279" y="1034591"/>
          <a:ext cx="400110" cy="521825"/>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C00000"/>
              </a:solidFill>
            </a:rPr>
            <a:t>41%</a:t>
          </a:r>
        </a:p>
      </cdr:txBody>
    </cdr:sp>
  </cdr:relSizeAnchor>
  <cdr:relSizeAnchor xmlns:cdr="http://schemas.openxmlformats.org/drawingml/2006/chartDrawing">
    <cdr:from>
      <cdr:x>0.75094</cdr:x>
      <cdr:y>0.19748</cdr:y>
    </cdr:from>
    <cdr:to>
      <cdr:x>0.80119</cdr:x>
      <cdr:y>0.28943</cdr:y>
    </cdr:to>
    <cdr:sp macro="" textlink="">
      <cdr:nvSpPr>
        <cdr:cNvPr id="3" name="TextBox 6"/>
        <cdr:cNvSpPr txBox="1"/>
      </cdr:nvSpPr>
      <cdr:spPr>
        <a:xfrm xmlns:a="http://schemas.openxmlformats.org/drawingml/2006/main" rot="5400000">
          <a:off x="7331519" y="815495"/>
          <a:ext cx="400110" cy="487743"/>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C00000"/>
              </a:solidFill>
            </a:rPr>
            <a:t>45%</a:t>
          </a:r>
        </a:p>
      </cdr:txBody>
    </cdr:sp>
  </cdr:relSizeAnchor>
</c:userShapes>
</file>

<file path=ppt/drawings/drawing3.xml><?xml version="1.0" encoding="utf-8"?>
<c:userShapes xmlns:c="http://schemas.openxmlformats.org/drawingml/2006/chart">
  <cdr:relSizeAnchor xmlns:cdr="http://schemas.openxmlformats.org/drawingml/2006/chartDrawing">
    <cdr:from>
      <cdr:x>0.60666</cdr:x>
      <cdr:y>0.74217</cdr:y>
    </cdr:from>
    <cdr:to>
      <cdr:x>0.66206</cdr:x>
      <cdr:y>0.84827</cdr:y>
    </cdr:to>
    <cdr:sp macro="" textlink="">
      <cdr:nvSpPr>
        <cdr:cNvPr id="2" name="TextBox 6"/>
        <cdr:cNvSpPr txBox="1"/>
      </cdr:nvSpPr>
      <cdr:spPr>
        <a:xfrm xmlns:a="http://schemas.openxmlformats.org/drawingml/2006/main" rot="5400000">
          <a:off x="5743665" y="3199343"/>
          <a:ext cx="461665" cy="521825"/>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002060"/>
              </a:solidFill>
            </a:rPr>
            <a:t> 4</a:t>
          </a:r>
          <a:r>
            <a:rPr lang="en-US" sz="1800" b="1" dirty="0">
              <a:solidFill>
                <a:srgbClr val="002060"/>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0.0716</cdr:x>
      <cdr:y>0.02832</cdr:y>
    </cdr:from>
    <cdr:to>
      <cdr:x>0.11855</cdr:x>
      <cdr:y>0.13441</cdr:y>
    </cdr:to>
    <cdr:sp macro="" textlink="">
      <cdr:nvSpPr>
        <cdr:cNvPr id="2" name="TextBox 6"/>
        <cdr:cNvSpPr txBox="1"/>
      </cdr:nvSpPr>
      <cdr:spPr>
        <a:xfrm xmlns:a="http://schemas.openxmlformats.org/drawingml/2006/main" rot="5400000">
          <a:off x="692254" y="126119"/>
          <a:ext cx="461665" cy="455867"/>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C00000"/>
              </a:solidFill>
            </a:rPr>
            <a:t>102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6FB65B-0516-47D0-A04A-ACC868957E6F}" type="datetimeFigureOut">
              <a:rPr lang="en-US" smtClean="0"/>
              <a:t>7/12/19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743D83-4E27-4CD6-9FFA-F7D41E03222A}" type="slidenum">
              <a:rPr lang="en-US" smtClean="0"/>
              <a:t>‹#›</a:t>
            </a:fld>
            <a:endParaRPr lang="en-US"/>
          </a:p>
        </p:txBody>
      </p:sp>
    </p:spTree>
    <p:extLst>
      <p:ext uri="{BB962C8B-B14F-4D97-AF65-F5344CB8AC3E}">
        <p14:creationId xmlns:p14="http://schemas.microsoft.com/office/powerpoint/2010/main" val="1294121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C4CF5D-CC63-45BE-B6D8-36C666F6144E}" type="datetimeFigureOut">
              <a:rPr lang="en-US" smtClean="0"/>
              <a:t>7/12/19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FE777D-DB4A-4396-B85C-87ACD5EF0EAD}" type="slidenum">
              <a:rPr lang="en-US" smtClean="0"/>
              <a:t>‹#›</a:t>
            </a:fld>
            <a:endParaRPr lang="en-US"/>
          </a:p>
        </p:txBody>
      </p:sp>
    </p:spTree>
    <p:extLst>
      <p:ext uri="{BB962C8B-B14F-4D97-AF65-F5344CB8AC3E}">
        <p14:creationId xmlns:p14="http://schemas.microsoft.com/office/powerpoint/2010/main" val="134514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2584"/>
            <a:ext cx="5486400" cy="3600450"/>
          </a:xfrm>
        </p:spPr>
        <p:txBody>
          <a:bodyPr/>
          <a:lstStyle/>
          <a:p>
            <a:r>
              <a:rPr lang="en-US" dirty="0"/>
              <a:t>Just a few weeks ago, SHRM launched the Getting Talent Back To Work Initiative and Pledge.  The goal of this initiative is to drive awareness of the issue and persuade employers and hiring managers to create a viable employment opportunities for workers with a criminal record.  This initiative calls on business leaders to pledge to consider hiring qualified individuals for job opportunities regardless of their criminal record . . . giving those who deserve it a second chance.  </a:t>
            </a:r>
          </a:p>
          <a:p>
            <a:r>
              <a:rPr lang="en-US" dirty="0"/>
              <a:t>SHRM believes that people who have made mistakes and paid their debt to society for their actions deserve a fair chance to bring their much-needed skills back into the workplace, especially at a time when American employers face a critical talent shortage.  </a:t>
            </a:r>
          </a:p>
          <a:p>
            <a:r>
              <a:rPr lang="en-US" dirty="0"/>
              <a:t>Giving a deserving person a second chance is not only the right thing to do, it is becoming a business imperative.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9EEE059-AAF2-2147-901E-B65AD2522906}" type="slidenum">
              <a:rPr lang="en-US" smtClean="0"/>
              <a:pPr>
                <a:defRPr/>
              </a:pPr>
              <a:t>4</a:t>
            </a:fld>
            <a:endParaRPr lang="en-US" dirty="0"/>
          </a:p>
        </p:txBody>
      </p:sp>
    </p:spTree>
    <p:extLst>
      <p:ext uri="{BB962C8B-B14F-4D97-AF65-F5344CB8AC3E}">
        <p14:creationId xmlns:p14="http://schemas.microsoft.com/office/powerpoint/2010/main" val="314089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18</a:t>
            </a:fld>
            <a:endParaRPr lang="en-US" dirty="0"/>
          </a:p>
        </p:txBody>
      </p:sp>
    </p:spTree>
    <p:extLst>
      <p:ext uri="{BB962C8B-B14F-4D97-AF65-F5344CB8AC3E}">
        <p14:creationId xmlns:p14="http://schemas.microsoft.com/office/powerpoint/2010/main" val="402284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19</a:t>
            </a:fld>
            <a:endParaRPr lang="en-US" dirty="0"/>
          </a:p>
        </p:txBody>
      </p:sp>
    </p:spTree>
    <p:extLst>
      <p:ext uri="{BB962C8B-B14F-4D97-AF65-F5344CB8AC3E}">
        <p14:creationId xmlns:p14="http://schemas.microsoft.com/office/powerpoint/2010/main" val="425704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20</a:t>
            </a:fld>
            <a:endParaRPr lang="en-US" dirty="0"/>
          </a:p>
        </p:txBody>
      </p:sp>
    </p:spTree>
    <p:extLst>
      <p:ext uri="{BB962C8B-B14F-4D97-AF65-F5344CB8AC3E}">
        <p14:creationId xmlns:p14="http://schemas.microsoft.com/office/powerpoint/2010/main" val="190921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21</a:t>
            </a:fld>
            <a:endParaRPr lang="en-US" dirty="0"/>
          </a:p>
        </p:txBody>
      </p:sp>
    </p:spTree>
    <p:extLst>
      <p:ext uri="{BB962C8B-B14F-4D97-AF65-F5344CB8AC3E}">
        <p14:creationId xmlns:p14="http://schemas.microsoft.com/office/powerpoint/2010/main" val="280797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22</a:t>
            </a:fld>
            <a:endParaRPr lang="en-US" dirty="0"/>
          </a:p>
        </p:txBody>
      </p:sp>
    </p:spTree>
    <p:extLst>
      <p:ext uri="{BB962C8B-B14F-4D97-AF65-F5344CB8AC3E}">
        <p14:creationId xmlns:p14="http://schemas.microsoft.com/office/powerpoint/2010/main" val="205153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23</a:t>
            </a:fld>
            <a:endParaRPr lang="en-US" dirty="0"/>
          </a:p>
        </p:txBody>
      </p:sp>
    </p:spTree>
    <p:extLst>
      <p:ext uri="{BB962C8B-B14F-4D97-AF65-F5344CB8AC3E}">
        <p14:creationId xmlns:p14="http://schemas.microsoft.com/office/powerpoint/2010/main" val="825929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24</a:t>
            </a:fld>
            <a:endParaRPr lang="en-US" dirty="0"/>
          </a:p>
        </p:txBody>
      </p:sp>
    </p:spTree>
    <p:extLst>
      <p:ext uri="{BB962C8B-B14F-4D97-AF65-F5344CB8AC3E}">
        <p14:creationId xmlns:p14="http://schemas.microsoft.com/office/powerpoint/2010/main" val="4107349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26</a:t>
            </a:fld>
            <a:endParaRPr lang="en-US" dirty="0"/>
          </a:p>
        </p:txBody>
      </p:sp>
    </p:spTree>
    <p:extLst>
      <p:ext uri="{BB962C8B-B14F-4D97-AF65-F5344CB8AC3E}">
        <p14:creationId xmlns:p14="http://schemas.microsoft.com/office/powerpoint/2010/main" val="52086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27</a:t>
            </a:fld>
            <a:endParaRPr lang="en-US" dirty="0"/>
          </a:p>
        </p:txBody>
      </p:sp>
    </p:spTree>
    <p:extLst>
      <p:ext uri="{BB962C8B-B14F-4D97-AF65-F5344CB8AC3E}">
        <p14:creationId xmlns:p14="http://schemas.microsoft.com/office/powerpoint/2010/main" val="3416949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28</a:t>
            </a:fld>
            <a:endParaRPr lang="en-US" dirty="0"/>
          </a:p>
        </p:txBody>
      </p:sp>
    </p:spTree>
    <p:extLst>
      <p:ext uri="{BB962C8B-B14F-4D97-AF65-F5344CB8AC3E}">
        <p14:creationId xmlns:p14="http://schemas.microsoft.com/office/powerpoint/2010/main" val="313265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10</a:t>
            </a:fld>
            <a:endParaRPr lang="en-US" dirty="0"/>
          </a:p>
        </p:txBody>
      </p:sp>
    </p:spTree>
    <p:extLst>
      <p:ext uri="{BB962C8B-B14F-4D97-AF65-F5344CB8AC3E}">
        <p14:creationId xmlns:p14="http://schemas.microsoft.com/office/powerpoint/2010/main" val="2567049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FE777D-DB4A-4396-B85C-87ACD5EF0EAD}" type="slidenum">
              <a:rPr lang="en-US" smtClean="0"/>
              <a:t>29</a:t>
            </a:fld>
            <a:endParaRPr lang="en-US"/>
          </a:p>
        </p:txBody>
      </p:sp>
    </p:spTree>
    <p:extLst>
      <p:ext uri="{BB962C8B-B14F-4D97-AF65-F5344CB8AC3E}">
        <p14:creationId xmlns:p14="http://schemas.microsoft.com/office/powerpoint/2010/main" val="36178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FE777D-DB4A-4396-B85C-87ACD5EF0EAD}" type="slidenum">
              <a:rPr lang="en-US" smtClean="0"/>
              <a:t>30</a:t>
            </a:fld>
            <a:endParaRPr lang="en-US"/>
          </a:p>
        </p:txBody>
      </p:sp>
    </p:spTree>
    <p:extLst>
      <p:ext uri="{BB962C8B-B14F-4D97-AF65-F5344CB8AC3E}">
        <p14:creationId xmlns:p14="http://schemas.microsoft.com/office/powerpoint/2010/main" val="41392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FE777D-DB4A-4396-B85C-87ACD5EF0EAD}" type="slidenum">
              <a:rPr lang="en-US" smtClean="0"/>
              <a:t>31</a:t>
            </a:fld>
            <a:endParaRPr lang="en-US"/>
          </a:p>
        </p:txBody>
      </p:sp>
    </p:spTree>
    <p:extLst>
      <p:ext uri="{BB962C8B-B14F-4D97-AF65-F5344CB8AC3E}">
        <p14:creationId xmlns:p14="http://schemas.microsoft.com/office/powerpoint/2010/main" val="1871585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FE777D-DB4A-4396-B85C-87ACD5EF0EAD}" type="slidenum">
              <a:rPr lang="en-US" smtClean="0"/>
              <a:t>34</a:t>
            </a:fld>
            <a:endParaRPr lang="en-US"/>
          </a:p>
        </p:txBody>
      </p:sp>
    </p:spTree>
    <p:extLst>
      <p:ext uri="{BB962C8B-B14F-4D97-AF65-F5344CB8AC3E}">
        <p14:creationId xmlns:p14="http://schemas.microsoft.com/office/powerpoint/2010/main" val="288982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11</a:t>
            </a:fld>
            <a:endParaRPr lang="en-US" dirty="0"/>
          </a:p>
        </p:txBody>
      </p:sp>
    </p:spTree>
    <p:extLst>
      <p:ext uri="{BB962C8B-B14F-4D97-AF65-F5344CB8AC3E}">
        <p14:creationId xmlns:p14="http://schemas.microsoft.com/office/powerpoint/2010/main" val="244343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12</a:t>
            </a:fld>
            <a:endParaRPr lang="en-US" dirty="0"/>
          </a:p>
        </p:txBody>
      </p:sp>
    </p:spTree>
    <p:extLst>
      <p:ext uri="{BB962C8B-B14F-4D97-AF65-F5344CB8AC3E}">
        <p14:creationId xmlns:p14="http://schemas.microsoft.com/office/powerpoint/2010/main" val="357381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13</a:t>
            </a:fld>
            <a:endParaRPr lang="en-US" dirty="0"/>
          </a:p>
        </p:txBody>
      </p:sp>
    </p:spTree>
    <p:extLst>
      <p:ext uri="{BB962C8B-B14F-4D97-AF65-F5344CB8AC3E}">
        <p14:creationId xmlns:p14="http://schemas.microsoft.com/office/powerpoint/2010/main" val="401951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14</a:t>
            </a:fld>
            <a:endParaRPr lang="en-US" dirty="0"/>
          </a:p>
        </p:txBody>
      </p:sp>
    </p:spTree>
    <p:extLst>
      <p:ext uri="{BB962C8B-B14F-4D97-AF65-F5344CB8AC3E}">
        <p14:creationId xmlns:p14="http://schemas.microsoft.com/office/powerpoint/2010/main" val="293871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15</a:t>
            </a:fld>
            <a:endParaRPr lang="en-US" dirty="0"/>
          </a:p>
        </p:txBody>
      </p:sp>
    </p:spTree>
    <p:extLst>
      <p:ext uri="{BB962C8B-B14F-4D97-AF65-F5344CB8AC3E}">
        <p14:creationId xmlns:p14="http://schemas.microsoft.com/office/powerpoint/2010/main" val="121952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16</a:t>
            </a:fld>
            <a:endParaRPr lang="en-US" dirty="0"/>
          </a:p>
        </p:txBody>
      </p:sp>
    </p:spTree>
    <p:extLst>
      <p:ext uri="{BB962C8B-B14F-4D97-AF65-F5344CB8AC3E}">
        <p14:creationId xmlns:p14="http://schemas.microsoft.com/office/powerpoint/2010/main" val="423204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E777D-DB4A-4396-B85C-87ACD5EF0EAD}" type="slidenum">
              <a:rPr lang="en-US" smtClean="0"/>
              <a:t>17</a:t>
            </a:fld>
            <a:endParaRPr lang="en-US" dirty="0"/>
          </a:p>
        </p:txBody>
      </p:sp>
    </p:spTree>
    <p:extLst>
      <p:ext uri="{BB962C8B-B14F-4D97-AF65-F5344CB8AC3E}">
        <p14:creationId xmlns:p14="http://schemas.microsoft.com/office/powerpoint/2010/main" val="293628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6FD673-2EDC-43DD-A5C7-3A006A9F3788}"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96548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FD673-2EDC-43DD-A5C7-3A006A9F3788}"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348212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FD673-2EDC-43DD-A5C7-3A006A9F3788}"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421790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Line Header_subhead_1 column ">
    <p:spTree>
      <p:nvGrpSpPr>
        <p:cNvPr id="1" name=""/>
        <p:cNvGrpSpPr/>
        <p:nvPr/>
      </p:nvGrpSpPr>
      <p:grpSpPr>
        <a:xfrm>
          <a:off x="0" y="0"/>
          <a:ext cx="0" cy="0"/>
          <a:chOff x="0" y="0"/>
          <a:chExt cx="0" cy="0"/>
        </a:xfrm>
      </p:grpSpPr>
      <p:sp>
        <p:nvSpPr>
          <p:cNvPr id="8" name="Text Placeholder 3"/>
          <p:cNvSpPr>
            <a:spLocks noGrp="1"/>
          </p:cNvSpPr>
          <p:nvPr>
            <p:ph type="body" sz="quarter" idx="13" hasCustomPrompt="1"/>
          </p:nvPr>
        </p:nvSpPr>
        <p:spPr>
          <a:xfrm>
            <a:off x="816449" y="1621536"/>
            <a:ext cx="10765972" cy="4280285"/>
          </a:xfrm>
          <a:prstGeom prst="rect">
            <a:avLst/>
          </a:prstGeom>
        </p:spPr>
        <p:txBody>
          <a:bodyPr vert="horz"/>
          <a:lstStyle>
            <a:lvl1pPr marL="0" marR="0" indent="0" algn="l" defTabSz="609525" rtl="0" eaLnBrk="1" fontAlgn="auto" latinLnBrk="0" hangingPunct="1">
              <a:lnSpc>
                <a:spcPts val="2373"/>
              </a:lnSpc>
              <a:spcBef>
                <a:spcPts val="0"/>
              </a:spcBef>
              <a:spcAft>
                <a:spcPts val="1600"/>
              </a:spcAft>
              <a:buClrTx/>
              <a:buSzTx/>
              <a:buFont typeface="Arial"/>
              <a:buNone/>
              <a:tabLst/>
              <a:defRPr lang="en-US" sz="1467" b="0" i="0">
                <a:solidFill>
                  <a:schemeClr val="tx1">
                    <a:lumMod val="65000"/>
                    <a:lumOff val="35000"/>
                  </a:schemeClr>
                </a:solidFill>
                <a:effectLst/>
                <a:latin typeface="Arial" charset="0"/>
                <a:ea typeface="Arial" charset="0"/>
                <a:cs typeface="Arial" charset="0"/>
              </a:defRPr>
            </a:lvl1pPr>
          </a:lstStyle>
          <a:p>
            <a:pPr lvl="0"/>
            <a:r>
              <a:rPr lang="en-US" dirty="0"/>
              <a:t>Click to add text</a:t>
            </a:r>
          </a:p>
        </p:txBody>
      </p:sp>
      <p:sp>
        <p:nvSpPr>
          <p:cNvPr id="7" name="Title 1"/>
          <p:cNvSpPr>
            <a:spLocks noGrp="1"/>
          </p:cNvSpPr>
          <p:nvPr>
            <p:ph type="ctrTitle" hasCustomPrompt="1"/>
          </p:nvPr>
        </p:nvSpPr>
        <p:spPr>
          <a:xfrm>
            <a:off x="815847" y="426720"/>
            <a:ext cx="10766560" cy="646176"/>
          </a:xfrm>
          <a:prstGeom prst="rect">
            <a:avLst/>
          </a:prstGeom>
        </p:spPr>
        <p:txBody>
          <a:bodyPr tIns="0" bIns="0" anchor="t" anchorCtr="0"/>
          <a:lstStyle>
            <a:lvl1pPr algn="l">
              <a:lnSpc>
                <a:spcPts val="4453"/>
              </a:lnSpc>
              <a:defRPr sz="2667" b="1" i="0" baseline="0">
                <a:solidFill>
                  <a:schemeClr val="accent1"/>
                </a:solidFill>
                <a:latin typeface="+mj-lt"/>
                <a:ea typeface="Arial Black" charset="0"/>
                <a:cs typeface="Arial Black" charset="0"/>
              </a:defRPr>
            </a:lvl1pPr>
          </a:lstStyle>
          <a:p>
            <a:r>
              <a:rPr lang="en-US" dirty="0"/>
              <a:t>Click to add text</a:t>
            </a:r>
          </a:p>
        </p:txBody>
      </p:sp>
      <p:sp>
        <p:nvSpPr>
          <p:cNvPr id="10" name="Text Placeholder 2"/>
          <p:cNvSpPr>
            <a:spLocks noGrp="1"/>
          </p:cNvSpPr>
          <p:nvPr>
            <p:ph type="body" sz="quarter" idx="15" hasCustomPrompt="1"/>
          </p:nvPr>
        </p:nvSpPr>
        <p:spPr>
          <a:xfrm>
            <a:off x="816448" y="1060705"/>
            <a:ext cx="10765955" cy="519113"/>
          </a:xfrm>
          <a:prstGeom prst="rect">
            <a:avLst/>
          </a:prstGeom>
        </p:spPr>
        <p:txBody>
          <a:bodyPr anchor="ctr" anchorCtr="0"/>
          <a:lstStyle>
            <a:lvl1pPr marL="0" indent="0" algn="l">
              <a:buNone/>
              <a:defRPr sz="2000" b="0" i="0">
                <a:solidFill>
                  <a:schemeClr val="tx1">
                    <a:lumMod val="50000"/>
                    <a:lumOff val="50000"/>
                  </a:schemeClr>
                </a:solidFill>
                <a:latin typeface="Arial" charset="0"/>
                <a:ea typeface="Arial" charset="0"/>
                <a:cs typeface="Arial" charset="0"/>
              </a:defRPr>
            </a:lvl1pPr>
          </a:lstStyle>
          <a:p>
            <a:pPr lvl="0"/>
            <a:r>
              <a:rPr lang="en-US" dirty="0"/>
              <a:t>Click to add text</a:t>
            </a:r>
          </a:p>
        </p:txBody>
      </p:sp>
      <p:sp>
        <p:nvSpPr>
          <p:cNvPr id="11" name="Footer Placeholder 4">
            <a:extLst>
              <a:ext uri="{FF2B5EF4-FFF2-40B4-BE49-F238E27FC236}">
                <a16:creationId xmlns:a16="http://schemas.microsoft.com/office/drawing/2014/main" id="{10884E27-17E7-E84C-90A0-560571D15451}"/>
              </a:ext>
            </a:extLst>
          </p:cNvPr>
          <p:cNvSpPr>
            <a:spLocks noGrp="1"/>
          </p:cNvSpPr>
          <p:nvPr>
            <p:ph type="ftr" sz="quarter" idx="3"/>
          </p:nvPr>
        </p:nvSpPr>
        <p:spPr>
          <a:xfrm>
            <a:off x="4038600" y="6335553"/>
            <a:ext cx="4114800" cy="275119"/>
          </a:xfrm>
          <a:prstGeom prst="rect">
            <a:avLst/>
          </a:prstGeom>
        </p:spPr>
        <p:txBody>
          <a:bodyPr vert="horz" lIns="91440" tIns="45720" rIns="91440" bIns="45720" rtlCol="0" anchor="ctr"/>
          <a:lstStyle>
            <a:lvl1pPr algn="ctr">
              <a:defRPr lang="en-US" sz="933" b="0" i="0" smtClean="0">
                <a:solidFill>
                  <a:srgbClr val="293C61"/>
                </a:solidFill>
                <a:effectLst/>
                <a:latin typeface="Arial" panose="020B0604020202020204" pitchFamily="34" charset="0"/>
                <a:cs typeface="Arial" panose="020B0604020202020204" pitchFamily="34" charset="0"/>
              </a:defRPr>
            </a:lvl1pPr>
          </a:lstStyle>
          <a:p>
            <a:r>
              <a:rPr lang="en-US" dirty="0"/>
              <a:t>© 2019 SHRM. All Rights Reserved</a:t>
            </a:r>
          </a:p>
        </p:txBody>
      </p:sp>
      <p:sp>
        <p:nvSpPr>
          <p:cNvPr id="12" name="Slide Number Placeholder 5">
            <a:extLst>
              <a:ext uri="{FF2B5EF4-FFF2-40B4-BE49-F238E27FC236}">
                <a16:creationId xmlns:a16="http://schemas.microsoft.com/office/drawing/2014/main" id="{87DA81DD-63DD-F146-90D0-E5BA7DD7AA00}"/>
              </a:ext>
            </a:extLst>
          </p:cNvPr>
          <p:cNvSpPr>
            <a:spLocks noGrp="1"/>
          </p:cNvSpPr>
          <p:nvPr>
            <p:ph type="sldNum" sz="quarter" idx="4"/>
          </p:nvPr>
        </p:nvSpPr>
        <p:spPr>
          <a:xfrm>
            <a:off x="640596" y="6335553"/>
            <a:ext cx="2743200" cy="275119"/>
          </a:xfrm>
          <a:prstGeom prst="rect">
            <a:avLst/>
          </a:prstGeom>
        </p:spPr>
        <p:txBody>
          <a:bodyPr vert="horz" lIns="91440" tIns="45720" rIns="91440" bIns="45720" rtlCol="0" anchor="ctr"/>
          <a:lstStyle>
            <a:lvl1pPr algn="l">
              <a:defRPr sz="933" b="0">
                <a:solidFill>
                  <a:srgbClr val="293C61"/>
                </a:solidFill>
                <a:latin typeface="Arial" panose="020B0604020202020204" pitchFamily="34" charset="0"/>
                <a:cs typeface="Arial" panose="020B0604020202020204" pitchFamily="34" charset="0"/>
              </a:defRPr>
            </a:lvl1pPr>
          </a:lstStyle>
          <a:p>
            <a:fld id="{48954461-202F-6344-AC23-708D5D79AD63}" type="slidenum">
              <a:rPr lang="en-US" smtClean="0"/>
              <a:pPr/>
              <a:t>‹#›</a:t>
            </a:fld>
            <a:endParaRPr lang="en-US" dirty="0"/>
          </a:p>
        </p:txBody>
      </p:sp>
    </p:spTree>
    <p:extLst>
      <p:ext uri="{BB962C8B-B14F-4D97-AF65-F5344CB8AC3E}">
        <p14:creationId xmlns:p14="http://schemas.microsoft.com/office/powerpoint/2010/main" val="20318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FD673-2EDC-43DD-A5C7-3A006A9F3788}"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395938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6FD673-2EDC-43DD-A5C7-3A006A9F3788}"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264289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FD673-2EDC-43DD-A5C7-3A006A9F3788}" type="datetimeFigureOut">
              <a:rPr lang="en-US" smtClean="0"/>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271179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FD673-2EDC-43DD-A5C7-3A006A9F3788}" type="datetimeFigureOut">
              <a:rPr lang="en-US" smtClean="0"/>
              <a:t>7/12/19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225967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FD673-2EDC-43DD-A5C7-3A006A9F3788}" type="datetimeFigureOut">
              <a:rPr lang="en-US" smtClean="0"/>
              <a:t>7/12/19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293033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FD673-2EDC-43DD-A5C7-3A006A9F3788}" type="datetimeFigureOut">
              <a:rPr lang="en-US" smtClean="0"/>
              <a:t>7/12/19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424083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FD673-2EDC-43DD-A5C7-3A006A9F3788}" type="datetimeFigureOut">
              <a:rPr lang="en-US" smtClean="0"/>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195517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FD673-2EDC-43DD-A5C7-3A006A9F3788}" type="datetimeFigureOut">
              <a:rPr lang="en-US" smtClean="0"/>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0009A-4069-4131-A409-425464D5FA33}" type="slidenum">
              <a:rPr lang="en-US" smtClean="0"/>
              <a:t>‹#›</a:t>
            </a:fld>
            <a:endParaRPr lang="en-US"/>
          </a:p>
        </p:txBody>
      </p:sp>
    </p:spTree>
    <p:extLst>
      <p:ext uri="{BB962C8B-B14F-4D97-AF65-F5344CB8AC3E}">
        <p14:creationId xmlns:p14="http://schemas.microsoft.com/office/powerpoint/2010/main" val="285785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D673-2EDC-43DD-A5C7-3A006A9F3788}" type="datetimeFigureOut">
              <a:rPr lang="en-US" smtClean="0"/>
              <a:t>7/12/19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0009A-4069-4131-A409-425464D5FA33}" type="slidenum">
              <a:rPr lang="en-US" smtClean="0"/>
              <a:t>‹#›</a:t>
            </a:fld>
            <a:endParaRPr lang="en-US"/>
          </a:p>
        </p:txBody>
      </p:sp>
    </p:spTree>
    <p:extLst>
      <p:ext uri="{BB962C8B-B14F-4D97-AF65-F5344CB8AC3E}">
        <p14:creationId xmlns:p14="http://schemas.microsoft.com/office/powerpoint/2010/main" val="3676017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image" Target="../media/image7.jpeg"/><Relationship Id="rId5" Type="http://schemas.openxmlformats.org/officeDocument/2006/relationships/hyperlink" Target="http://c.shrm.org/ZWmBL0gPs0000e0Bz304STd"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mailto:nate.mahanes@dars.virginia.gov" TargetMode="External"/><Relationship Id="rId4" Type="http://schemas.openxmlformats.org/officeDocument/2006/relationships/hyperlink" Target="https://www.shrm.org/hr-today/news/hr-magazine/spring2019/pages/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654E7-E152-4409-953D-06A5663F8347}"/>
              </a:ext>
            </a:extLst>
          </p:cNvPr>
          <p:cNvPicPr>
            <a:picLocks noChangeAspect="1"/>
          </p:cNvPicPr>
          <p:nvPr/>
        </p:nvPicPr>
        <p:blipFill rotWithShape="1">
          <a:blip r:embed="rId4"/>
          <a:srcRect l="6875" t="40595" r="52045" b="10755"/>
          <a:stretch/>
        </p:blipFill>
        <p:spPr>
          <a:xfrm>
            <a:off x="3276600" y="2854036"/>
            <a:ext cx="5008418" cy="2974110"/>
          </a:xfrm>
          <a:prstGeom prst="rect">
            <a:avLst/>
          </a:prstGeom>
        </p:spPr>
      </p:pic>
      <p:sp>
        <p:nvSpPr>
          <p:cNvPr id="9" name="Title 1">
            <a:extLst>
              <a:ext uri="{FF2B5EF4-FFF2-40B4-BE49-F238E27FC236}">
                <a16:creationId xmlns:a16="http://schemas.microsoft.com/office/drawing/2014/main" id="{F2BDC7AC-5EFF-49A4-B498-313CDB31EA01}"/>
              </a:ext>
            </a:extLst>
          </p:cNvPr>
          <p:cNvSpPr txBox="1">
            <a:spLocks/>
          </p:cNvSpPr>
          <p:nvPr/>
        </p:nvSpPr>
        <p:spPr>
          <a:xfrm>
            <a:off x="94384" y="706004"/>
            <a:ext cx="11372850" cy="13132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1" dirty="0"/>
          </a:p>
          <a:p>
            <a:pPr algn="ctr"/>
            <a:r>
              <a:rPr lang="en-US" sz="4800" b="1" dirty="0"/>
              <a:t>President &amp; Vice President Report &amp; Discussion</a:t>
            </a:r>
          </a:p>
          <a:p>
            <a:pPr algn="ctr"/>
            <a:endParaRPr lang="en-US" sz="4800" b="1" dirty="0"/>
          </a:p>
          <a:p>
            <a:pPr algn="ctr"/>
            <a:r>
              <a:rPr lang="en-US" sz="4000" b="1" dirty="0"/>
              <a:t>April 7, 2019</a:t>
            </a:r>
          </a:p>
        </p:txBody>
      </p:sp>
      <p:pic>
        <p:nvPicPr>
          <p:cNvPr id="10" name="Picture 6" descr="https://s3.amazonaws.com/higherlogicdownload/SHRM/Contacts/ff67949e-7b5e-40f9-9c23-26a41eae1842/TinyMCE/tmM7jql1TOGJbjnDLIm0_SHRM_AffiliateOf_RGB.jpg">
            <a:extLst>
              <a:ext uri="{FF2B5EF4-FFF2-40B4-BE49-F238E27FC236}">
                <a16:creationId xmlns:a16="http://schemas.microsoft.com/office/drawing/2014/main" id="{E9FD8DE9-AAEB-4FBA-9C8B-60998B8A8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39" y="5209306"/>
            <a:ext cx="1752219" cy="123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921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err="1">
                <a:solidFill>
                  <a:srgbClr val="002060"/>
                </a:solidFill>
                <a:latin typeface="+mn-lt"/>
              </a:rPr>
              <a:t>HRVirginia</a:t>
            </a:r>
            <a:r>
              <a:rPr lang="en-US" sz="6600" dirty="0">
                <a:solidFill>
                  <a:srgbClr val="002060"/>
                </a:solidFill>
                <a:latin typeface="+mn-lt"/>
              </a:rPr>
              <a:t> Demographics</a:t>
            </a:r>
            <a:endParaRPr lang="en-US" dirty="0">
              <a:solidFill>
                <a:srgbClr val="002060"/>
              </a:solidFill>
              <a:latin typeface="+mn-l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5490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9105"/>
            <a:ext cx="9144000" cy="898461"/>
          </a:xfrm>
        </p:spPr>
        <p:txBody>
          <a:bodyPr>
            <a:normAutofit fontScale="90000"/>
          </a:bodyPr>
          <a:lstStyle/>
          <a:p>
            <a:r>
              <a:rPr lang="en-US" sz="6600" dirty="0">
                <a:solidFill>
                  <a:srgbClr val="002060"/>
                </a:solidFill>
                <a:latin typeface="+mn-lt"/>
              </a:rPr>
              <a:t>Demographics of </a:t>
            </a:r>
            <a:r>
              <a:rPr lang="en-US" sz="6600" dirty="0" err="1">
                <a:solidFill>
                  <a:srgbClr val="002060"/>
                </a:solidFill>
                <a:latin typeface="+mn-lt"/>
              </a:rPr>
              <a:t>HRVirginia</a:t>
            </a:r>
            <a:endParaRPr lang="en-US" dirty="0">
              <a:solidFill>
                <a:srgbClr val="002060"/>
              </a:solidFill>
              <a:latin typeface="+mn-lt"/>
            </a:endParaRPr>
          </a:p>
        </p:txBody>
      </p:sp>
      <p:sp>
        <p:nvSpPr>
          <p:cNvPr id="3" name="Subtitle 2"/>
          <p:cNvSpPr>
            <a:spLocks noGrp="1"/>
          </p:cNvSpPr>
          <p:nvPr>
            <p:ph type="subTitle" idx="1"/>
          </p:nvPr>
        </p:nvSpPr>
        <p:spPr>
          <a:xfrm>
            <a:off x="824103" y="1815788"/>
            <a:ext cx="10738104" cy="2877457"/>
          </a:xfrm>
        </p:spPr>
        <p:txBody>
          <a:bodyPr>
            <a:noAutofit/>
          </a:bodyPr>
          <a:lstStyle/>
          <a:p>
            <a:pPr algn="l"/>
            <a:r>
              <a:rPr lang="en-US" sz="2800" b="1" dirty="0">
                <a:solidFill>
                  <a:srgbClr val="002060"/>
                </a:solidFill>
              </a:rPr>
              <a:t>Silent Generation (74+)						&lt;1%		</a:t>
            </a:r>
          </a:p>
          <a:p>
            <a:pPr algn="l"/>
            <a:r>
              <a:rPr lang="en-US" sz="2800" b="1" dirty="0">
                <a:solidFill>
                  <a:srgbClr val="002060"/>
                </a:solidFill>
              </a:rPr>
              <a:t>Baby Boomers (+55)						26%</a:t>
            </a:r>
          </a:p>
          <a:p>
            <a:pPr algn="l"/>
            <a:r>
              <a:rPr lang="en-US" sz="2800" b="1" dirty="0">
                <a:solidFill>
                  <a:srgbClr val="002060"/>
                </a:solidFill>
              </a:rPr>
              <a:t>Gen X	 (40+)								40%</a:t>
            </a:r>
          </a:p>
          <a:p>
            <a:pPr algn="l"/>
            <a:r>
              <a:rPr lang="en-US" sz="2800" b="1" dirty="0">
                <a:solidFill>
                  <a:srgbClr val="002060"/>
                </a:solidFill>
              </a:rPr>
              <a:t>Gen Y / Millennials (25+)						18%</a:t>
            </a:r>
          </a:p>
          <a:p>
            <a:pPr algn="l"/>
            <a:r>
              <a:rPr lang="en-US" sz="2800" b="1" dirty="0">
                <a:solidFill>
                  <a:srgbClr val="002060"/>
                </a:solidFill>
              </a:rPr>
              <a:t>Gen Z (&lt;25)								&lt;1% </a:t>
            </a:r>
          </a:p>
          <a:p>
            <a:pPr algn="l"/>
            <a:r>
              <a:rPr lang="en-US" sz="2800" b="1" dirty="0">
                <a:solidFill>
                  <a:srgbClr val="002060"/>
                </a:solidFill>
              </a:rPr>
              <a:t>(Unknown – 15%)</a:t>
            </a:r>
          </a:p>
          <a:p>
            <a:pPr algn="l"/>
            <a:endParaRPr lang="en-US" sz="2800" b="1" dirty="0">
              <a:solidFill>
                <a:srgbClr val="002060"/>
              </a:solidFill>
            </a:endParaRPr>
          </a:p>
        </p:txBody>
      </p:sp>
    </p:spTree>
    <p:extLst>
      <p:ext uri="{BB962C8B-B14F-4D97-AF65-F5344CB8AC3E}">
        <p14:creationId xmlns:p14="http://schemas.microsoft.com/office/powerpoint/2010/main" val="629329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8249"/>
            <a:ext cx="9144000" cy="898461"/>
          </a:xfrm>
        </p:spPr>
        <p:txBody>
          <a:bodyPr>
            <a:normAutofit fontScale="90000"/>
          </a:bodyPr>
          <a:lstStyle/>
          <a:p>
            <a:r>
              <a:rPr lang="en-US" sz="6600" dirty="0">
                <a:solidFill>
                  <a:srgbClr val="002060"/>
                </a:solidFill>
                <a:latin typeface="+mn-lt"/>
              </a:rPr>
              <a:t>Demographics of </a:t>
            </a:r>
            <a:r>
              <a:rPr lang="en-US" sz="6600" dirty="0" err="1">
                <a:solidFill>
                  <a:srgbClr val="002060"/>
                </a:solidFill>
                <a:latin typeface="+mn-lt"/>
              </a:rPr>
              <a:t>HRVirginia</a:t>
            </a:r>
            <a:endParaRPr lang="en-US" dirty="0">
              <a:solidFill>
                <a:srgbClr val="002060"/>
              </a:solidFill>
              <a:latin typeface="+mn-lt"/>
            </a:endParaRPr>
          </a:p>
        </p:txBody>
      </p:sp>
      <p:sp>
        <p:nvSpPr>
          <p:cNvPr id="3" name="Subtitle 2"/>
          <p:cNvSpPr>
            <a:spLocks noGrp="1"/>
          </p:cNvSpPr>
          <p:nvPr>
            <p:ph type="subTitle" idx="1"/>
          </p:nvPr>
        </p:nvSpPr>
        <p:spPr>
          <a:xfrm>
            <a:off x="1353312" y="1528895"/>
            <a:ext cx="10268712" cy="2877457"/>
          </a:xfrm>
        </p:spPr>
        <p:txBody>
          <a:bodyPr>
            <a:noAutofit/>
          </a:bodyPr>
          <a:lstStyle/>
          <a:p>
            <a:pPr algn="l"/>
            <a:r>
              <a:rPr lang="en-US" sz="2800" b="1" dirty="0">
                <a:solidFill>
                  <a:srgbClr val="002060"/>
                </a:solidFill>
              </a:rPr>
              <a:t>White									58%		</a:t>
            </a:r>
          </a:p>
          <a:p>
            <a:pPr algn="l"/>
            <a:r>
              <a:rPr lang="en-US" sz="2800" b="1" dirty="0">
                <a:solidFill>
                  <a:srgbClr val="002060"/>
                </a:solidFill>
              </a:rPr>
              <a:t>African American							13%</a:t>
            </a:r>
          </a:p>
          <a:p>
            <a:pPr algn="l"/>
            <a:r>
              <a:rPr lang="en-US" sz="2800" b="1" dirty="0">
                <a:solidFill>
                  <a:srgbClr val="002060"/>
                </a:solidFill>
              </a:rPr>
              <a:t>Hispanic								  3%</a:t>
            </a:r>
          </a:p>
          <a:p>
            <a:pPr algn="l"/>
            <a:r>
              <a:rPr lang="en-US" sz="2800" b="1" dirty="0">
                <a:solidFill>
                  <a:srgbClr val="002060"/>
                </a:solidFill>
              </a:rPr>
              <a:t>Asian/Pacific							  3%</a:t>
            </a:r>
          </a:p>
          <a:p>
            <a:pPr algn="l"/>
            <a:r>
              <a:rPr lang="en-US" sz="2800" b="1" dirty="0">
                <a:solidFill>
                  <a:srgbClr val="002060"/>
                </a:solidFill>
              </a:rPr>
              <a:t>Other									&lt;2% </a:t>
            </a:r>
          </a:p>
          <a:p>
            <a:pPr algn="l"/>
            <a:r>
              <a:rPr lang="en-US" sz="1800" b="1" dirty="0">
                <a:solidFill>
                  <a:srgbClr val="002060"/>
                </a:solidFill>
              </a:rPr>
              <a:t>(Unknown – 21%)</a:t>
            </a:r>
          </a:p>
          <a:p>
            <a:pPr algn="l"/>
            <a:endParaRPr lang="en-US" sz="2800" b="1" dirty="0">
              <a:solidFill>
                <a:srgbClr val="002060"/>
              </a:solidFill>
            </a:endParaRPr>
          </a:p>
        </p:txBody>
      </p:sp>
      <p:sp>
        <p:nvSpPr>
          <p:cNvPr id="4" name="Subtitle 2"/>
          <p:cNvSpPr txBox="1">
            <a:spLocks/>
          </p:cNvSpPr>
          <p:nvPr/>
        </p:nvSpPr>
        <p:spPr>
          <a:xfrm>
            <a:off x="1367568" y="4680672"/>
            <a:ext cx="10580592" cy="1336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2060"/>
                </a:solidFill>
              </a:rPr>
              <a:t>Female								75%</a:t>
            </a:r>
          </a:p>
          <a:p>
            <a:pPr algn="l">
              <a:lnSpc>
                <a:spcPct val="100000"/>
              </a:lnSpc>
              <a:spcBef>
                <a:spcPts val="0"/>
              </a:spcBef>
            </a:pPr>
            <a:r>
              <a:rPr lang="en-US" sz="2800" b="1" dirty="0">
                <a:solidFill>
                  <a:srgbClr val="002060"/>
                </a:solidFill>
              </a:rPr>
              <a:t>Male									15%</a:t>
            </a:r>
          </a:p>
          <a:p>
            <a:pPr algn="l">
              <a:lnSpc>
                <a:spcPct val="100000"/>
              </a:lnSpc>
              <a:spcBef>
                <a:spcPts val="0"/>
              </a:spcBef>
            </a:pPr>
            <a:r>
              <a:rPr lang="en-US" sz="1800" b="1" dirty="0">
                <a:solidFill>
                  <a:srgbClr val="002060"/>
                </a:solidFill>
              </a:rPr>
              <a:t>(Unknown – 10%)</a:t>
            </a:r>
          </a:p>
          <a:p>
            <a:pPr algn="l">
              <a:lnSpc>
                <a:spcPct val="100000"/>
              </a:lnSpc>
              <a:spcBef>
                <a:spcPts val="0"/>
              </a:spcBef>
            </a:pPr>
            <a:endParaRPr lang="en-US" sz="2800" b="1" dirty="0">
              <a:solidFill>
                <a:srgbClr val="002060"/>
              </a:solidFill>
            </a:endParaRPr>
          </a:p>
          <a:p>
            <a:pPr algn="l"/>
            <a:r>
              <a:rPr lang="en-US" sz="3600" b="1" dirty="0"/>
              <a:t>	</a:t>
            </a:r>
          </a:p>
          <a:p>
            <a:pPr algn="l"/>
            <a:r>
              <a:rPr lang="en-US" sz="4400" b="1" dirty="0"/>
              <a:t>	</a:t>
            </a:r>
          </a:p>
        </p:txBody>
      </p:sp>
    </p:spTree>
    <p:extLst>
      <p:ext uri="{BB962C8B-B14F-4D97-AF65-F5344CB8AC3E}">
        <p14:creationId xmlns:p14="http://schemas.microsoft.com/office/powerpoint/2010/main" val="341190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9105"/>
            <a:ext cx="9144000" cy="898461"/>
          </a:xfrm>
        </p:spPr>
        <p:txBody>
          <a:bodyPr>
            <a:normAutofit fontScale="90000"/>
          </a:bodyPr>
          <a:lstStyle/>
          <a:p>
            <a:r>
              <a:rPr lang="en-US" sz="6600" dirty="0">
                <a:solidFill>
                  <a:srgbClr val="002060"/>
                </a:solidFill>
                <a:latin typeface="+mn-lt"/>
              </a:rPr>
              <a:t>Demographics of </a:t>
            </a:r>
            <a:r>
              <a:rPr lang="en-US" sz="6600" dirty="0" err="1">
                <a:solidFill>
                  <a:srgbClr val="002060"/>
                </a:solidFill>
                <a:latin typeface="+mn-lt"/>
              </a:rPr>
              <a:t>HRVirginia</a:t>
            </a:r>
            <a:endParaRPr lang="en-US" dirty="0">
              <a:solidFill>
                <a:srgbClr val="002060"/>
              </a:solidFill>
              <a:latin typeface="+mn-lt"/>
            </a:endParaRPr>
          </a:p>
        </p:txBody>
      </p:sp>
      <p:sp>
        <p:nvSpPr>
          <p:cNvPr id="3" name="Subtitle 2"/>
          <p:cNvSpPr>
            <a:spLocks noGrp="1"/>
          </p:cNvSpPr>
          <p:nvPr>
            <p:ph type="subTitle" idx="1"/>
          </p:nvPr>
        </p:nvSpPr>
        <p:spPr>
          <a:xfrm>
            <a:off x="1127760" y="1528895"/>
            <a:ext cx="10738104" cy="1945825"/>
          </a:xfrm>
        </p:spPr>
        <p:txBody>
          <a:bodyPr>
            <a:noAutofit/>
          </a:bodyPr>
          <a:lstStyle/>
          <a:p>
            <a:pPr algn="l"/>
            <a:r>
              <a:rPr lang="en-US" sz="2800" b="1" dirty="0">
                <a:solidFill>
                  <a:srgbClr val="002060"/>
                </a:solidFill>
              </a:rPr>
              <a:t>Type of Company Employed</a:t>
            </a:r>
          </a:p>
          <a:p>
            <a:pPr algn="l"/>
            <a:r>
              <a:rPr lang="en-US" sz="2800" b="1" dirty="0">
                <a:solidFill>
                  <a:srgbClr val="002060"/>
                </a:solidFill>
              </a:rPr>
              <a:t>	For-Profit							46%		</a:t>
            </a:r>
          </a:p>
          <a:p>
            <a:pPr lvl="1" algn="l"/>
            <a:r>
              <a:rPr lang="en-US" sz="2400" b="1" dirty="0">
                <a:solidFill>
                  <a:srgbClr val="002060"/>
                </a:solidFill>
              </a:rPr>
              <a:t>	</a:t>
            </a:r>
            <a:r>
              <a:rPr lang="en-US" sz="2800" b="1" dirty="0">
                <a:solidFill>
                  <a:srgbClr val="002060"/>
                </a:solidFill>
              </a:rPr>
              <a:t>Non-Profit / Gov’t						27%</a:t>
            </a:r>
          </a:p>
          <a:p>
            <a:pPr algn="l"/>
            <a:r>
              <a:rPr lang="en-US" sz="1800" b="1" dirty="0">
                <a:solidFill>
                  <a:srgbClr val="002060"/>
                </a:solidFill>
              </a:rPr>
              <a:t>	(Unknown – 27%)</a:t>
            </a:r>
          </a:p>
          <a:p>
            <a:pPr algn="l"/>
            <a:endParaRPr lang="en-US" sz="2800" b="1" dirty="0">
              <a:solidFill>
                <a:srgbClr val="002060"/>
              </a:solidFill>
            </a:endParaRPr>
          </a:p>
        </p:txBody>
      </p:sp>
      <p:sp>
        <p:nvSpPr>
          <p:cNvPr id="4" name="Subtitle 2"/>
          <p:cNvSpPr txBox="1">
            <a:spLocks/>
          </p:cNvSpPr>
          <p:nvPr/>
        </p:nvSpPr>
        <p:spPr>
          <a:xfrm>
            <a:off x="1127760" y="3474720"/>
            <a:ext cx="11064240" cy="31638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002060"/>
                </a:solidFill>
              </a:rPr>
              <a:t>Company Size</a:t>
            </a:r>
          </a:p>
          <a:p>
            <a:pPr algn="l"/>
            <a:r>
              <a:rPr lang="en-US" sz="2800" b="1" dirty="0">
                <a:solidFill>
                  <a:srgbClr val="002060"/>
                </a:solidFill>
              </a:rPr>
              <a:t>	</a:t>
            </a:r>
            <a:r>
              <a:rPr lang="en-US" b="1" dirty="0">
                <a:solidFill>
                  <a:srgbClr val="002060"/>
                </a:solidFill>
              </a:rPr>
              <a:t>1 – 24								11%		</a:t>
            </a:r>
          </a:p>
          <a:p>
            <a:pPr lvl="1" algn="l"/>
            <a:r>
              <a:rPr lang="en-US" sz="2400" b="1" dirty="0">
                <a:solidFill>
                  <a:srgbClr val="002060"/>
                </a:solidFill>
              </a:rPr>
              <a:t>	25 – 499							44%</a:t>
            </a:r>
          </a:p>
          <a:p>
            <a:pPr lvl="1" algn="l"/>
            <a:r>
              <a:rPr lang="en-US" sz="2400" b="1" dirty="0">
                <a:solidFill>
                  <a:srgbClr val="002060"/>
                </a:solidFill>
              </a:rPr>
              <a:t>	500 – 2499							18%</a:t>
            </a:r>
          </a:p>
          <a:p>
            <a:pPr lvl="1" algn="l"/>
            <a:r>
              <a:rPr lang="en-US" sz="2400" b="1" dirty="0">
                <a:solidFill>
                  <a:srgbClr val="002060"/>
                </a:solidFill>
              </a:rPr>
              <a:t>	2500 – 9999							12%</a:t>
            </a:r>
          </a:p>
          <a:p>
            <a:pPr lvl="1" algn="l"/>
            <a:r>
              <a:rPr lang="en-US" sz="2400" b="1" dirty="0">
                <a:solidFill>
                  <a:srgbClr val="002060"/>
                </a:solidFill>
              </a:rPr>
              <a:t>	10000 +							14%</a:t>
            </a:r>
          </a:p>
          <a:p>
            <a:pPr lvl="1" algn="l"/>
            <a:r>
              <a:rPr lang="en-US" sz="2400" b="1" dirty="0">
                <a:solidFill>
                  <a:srgbClr val="002060"/>
                </a:solidFill>
              </a:rPr>
              <a:t>	</a:t>
            </a:r>
            <a:r>
              <a:rPr lang="en-US" sz="1800" b="1" dirty="0">
                <a:solidFill>
                  <a:srgbClr val="002060"/>
                </a:solidFill>
              </a:rPr>
              <a:t>(Unknown – 5%)</a:t>
            </a:r>
          </a:p>
          <a:p>
            <a:pPr algn="l">
              <a:lnSpc>
                <a:spcPct val="100000"/>
              </a:lnSpc>
              <a:spcBef>
                <a:spcPts val="0"/>
              </a:spcBef>
            </a:pPr>
            <a:endParaRPr lang="en-US" sz="2800" b="1" dirty="0">
              <a:solidFill>
                <a:srgbClr val="002060"/>
              </a:solidFill>
            </a:endParaRPr>
          </a:p>
          <a:p>
            <a:pPr algn="l"/>
            <a:r>
              <a:rPr lang="en-US" sz="3600" b="1" dirty="0"/>
              <a:t>	</a:t>
            </a:r>
          </a:p>
          <a:p>
            <a:pPr algn="l"/>
            <a:r>
              <a:rPr lang="en-US" sz="4400" b="1" dirty="0"/>
              <a:t>	</a:t>
            </a:r>
          </a:p>
        </p:txBody>
      </p:sp>
    </p:spTree>
    <p:extLst>
      <p:ext uri="{BB962C8B-B14F-4D97-AF65-F5344CB8AC3E}">
        <p14:creationId xmlns:p14="http://schemas.microsoft.com/office/powerpoint/2010/main" val="415889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solidFill>
                  <a:srgbClr val="002060"/>
                </a:solidFill>
                <a:latin typeface="+mn-lt"/>
              </a:rPr>
              <a:t>2019 </a:t>
            </a:r>
            <a:r>
              <a:rPr lang="en-US" sz="6600" dirty="0" err="1">
                <a:solidFill>
                  <a:srgbClr val="002060"/>
                </a:solidFill>
                <a:latin typeface="+mn-lt"/>
              </a:rPr>
              <a:t>HRVirginia</a:t>
            </a:r>
            <a:r>
              <a:rPr lang="en-US" sz="6600" dirty="0">
                <a:solidFill>
                  <a:srgbClr val="002060"/>
                </a:solidFill>
                <a:latin typeface="+mn-lt"/>
              </a:rPr>
              <a:t> </a:t>
            </a:r>
            <a:br>
              <a:rPr lang="en-US" sz="6600" dirty="0">
                <a:solidFill>
                  <a:srgbClr val="002060"/>
                </a:solidFill>
                <a:latin typeface="+mn-lt"/>
              </a:rPr>
            </a:br>
            <a:r>
              <a:rPr lang="en-US" sz="6600" dirty="0">
                <a:solidFill>
                  <a:srgbClr val="002060"/>
                </a:solidFill>
                <a:latin typeface="+mn-lt"/>
              </a:rPr>
              <a:t>Survey Feedback</a:t>
            </a:r>
            <a:endParaRPr lang="en-US" dirty="0">
              <a:solidFill>
                <a:srgbClr val="002060"/>
              </a:solidFill>
              <a:latin typeface="+mn-l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5113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9105"/>
            <a:ext cx="9144000" cy="898461"/>
          </a:xfrm>
        </p:spPr>
        <p:txBody>
          <a:bodyPr>
            <a:normAutofit/>
          </a:bodyPr>
          <a:lstStyle/>
          <a:p>
            <a:r>
              <a:rPr lang="en-US" sz="4800" dirty="0">
                <a:solidFill>
                  <a:srgbClr val="C00000"/>
                </a:solidFill>
                <a:latin typeface="+mn-lt"/>
              </a:rPr>
              <a:t>Demographics from Survey</a:t>
            </a:r>
          </a:p>
        </p:txBody>
      </p:sp>
      <p:sp>
        <p:nvSpPr>
          <p:cNvPr id="3" name="Subtitle 2"/>
          <p:cNvSpPr>
            <a:spLocks noGrp="1"/>
          </p:cNvSpPr>
          <p:nvPr>
            <p:ph type="subTitle" idx="1"/>
          </p:nvPr>
        </p:nvSpPr>
        <p:spPr>
          <a:xfrm>
            <a:off x="563880" y="1968578"/>
            <a:ext cx="11064240" cy="1068802"/>
          </a:xfrm>
        </p:spPr>
        <p:txBody>
          <a:bodyPr>
            <a:noAutofit/>
          </a:bodyPr>
          <a:lstStyle/>
          <a:p>
            <a:pPr algn="l"/>
            <a:r>
              <a:rPr lang="en-US" sz="4800" dirty="0">
                <a:solidFill>
                  <a:srgbClr val="002060"/>
                </a:solidFill>
              </a:rPr>
              <a:t># of Participants					197</a:t>
            </a:r>
          </a:p>
          <a:p>
            <a:pPr algn="l"/>
            <a:r>
              <a:rPr lang="en-US" dirty="0">
                <a:solidFill>
                  <a:srgbClr val="002060"/>
                </a:solidFill>
              </a:rPr>
              <a:t>	Represents </a:t>
            </a:r>
            <a:r>
              <a:rPr lang="en-US" sz="3200" dirty="0">
                <a:solidFill>
                  <a:srgbClr val="002060"/>
                </a:solidFill>
              </a:rPr>
              <a:t>5.6% Chapters &amp; 1.4% Statewide </a:t>
            </a:r>
          </a:p>
        </p:txBody>
      </p:sp>
      <p:sp>
        <p:nvSpPr>
          <p:cNvPr id="4" name="Subtitle 2"/>
          <p:cNvSpPr txBox="1">
            <a:spLocks/>
          </p:cNvSpPr>
          <p:nvPr/>
        </p:nvSpPr>
        <p:spPr>
          <a:xfrm>
            <a:off x="563880" y="3658393"/>
            <a:ext cx="11064240" cy="19399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4800" dirty="0">
                <a:solidFill>
                  <a:srgbClr val="002060"/>
                </a:solidFill>
              </a:rPr>
              <a:t>Professional Status:</a:t>
            </a:r>
          </a:p>
          <a:p>
            <a:pPr algn="l">
              <a:lnSpc>
                <a:spcPct val="100000"/>
              </a:lnSpc>
              <a:spcBef>
                <a:spcPts val="0"/>
              </a:spcBef>
            </a:pPr>
            <a:r>
              <a:rPr lang="en-US" sz="3200" dirty="0">
                <a:solidFill>
                  <a:srgbClr val="002060"/>
                </a:solidFill>
              </a:rPr>
              <a:t>	Manager/Director/VP/C Level			55%</a:t>
            </a:r>
          </a:p>
          <a:p>
            <a:pPr algn="l">
              <a:lnSpc>
                <a:spcPct val="100000"/>
              </a:lnSpc>
              <a:spcBef>
                <a:spcPts val="0"/>
              </a:spcBef>
            </a:pPr>
            <a:r>
              <a:rPr lang="en-US" sz="3200" dirty="0">
                <a:solidFill>
                  <a:srgbClr val="002060"/>
                </a:solidFill>
              </a:rPr>
              <a:t>	HR Generalist/Specialist/etc.			45%</a:t>
            </a:r>
          </a:p>
          <a:p>
            <a:pPr algn="l"/>
            <a:r>
              <a:rPr lang="en-US" sz="3600" dirty="0"/>
              <a:t>	</a:t>
            </a:r>
          </a:p>
          <a:p>
            <a:pPr algn="l"/>
            <a:r>
              <a:rPr lang="en-US" sz="4400" dirty="0"/>
              <a:t>	</a:t>
            </a:r>
          </a:p>
        </p:txBody>
      </p:sp>
    </p:spTree>
    <p:extLst>
      <p:ext uri="{BB962C8B-B14F-4D97-AF65-F5344CB8AC3E}">
        <p14:creationId xmlns:p14="http://schemas.microsoft.com/office/powerpoint/2010/main" val="225680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2725"/>
          </a:xfrm>
        </p:spPr>
        <p:txBody>
          <a:bodyPr>
            <a:normAutofit/>
          </a:bodyPr>
          <a:lstStyle/>
          <a:p>
            <a:r>
              <a:rPr lang="en-US" sz="4800" dirty="0">
                <a:solidFill>
                  <a:srgbClr val="C00000"/>
                </a:solidFill>
                <a:latin typeface="+mn-lt"/>
              </a:rPr>
              <a:t>Current Age Status: </a:t>
            </a:r>
            <a:r>
              <a:rPr lang="en-US" sz="4800" dirty="0">
                <a:solidFill>
                  <a:srgbClr val="002060"/>
                </a:solidFill>
                <a:latin typeface="+mn-lt"/>
              </a:rPr>
              <a:t>Survey</a:t>
            </a:r>
            <a:r>
              <a:rPr lang="en-US" sz="4800" dirty="0">
                <a:solidFill>
                  <a:srgbClr val="C00000"/>
                </a:solidFill>
                <a:latin typeface="+mn-lt"/>
              </a:rPr>
              <a:t> vs </a:t>
            </a:r>
            <a:r>
              <a:rPr lang="en-US" sz="4800" dirty="0" err="1">
                <a:solidFill>
                  <a:srgbClr val="C00000"/>
                </a:solidFill>
                <a:latin typeface="+mn-lt"/>
              </a:rPr>
              <a:t>HRVa</a:t>
            </a:r>
            <a:endParaRPr lang="en-US" sz="4800" i="1" dirty="0">
              <a:solidFill>
                <a:srgbClr val="C00000"/>
              </a:solidFill>
              <a:latin typeface="+mn-lt"/>
            </a:endParaRPr>
          </a:p>
        </p:txBody>
      </p:sp>
      <p:sp>
        <p:nvSpPr>
          <p:cNvPr id="4" name="TextBox 1"/>
          <p:cNvSpPr txBox="1"/>
          <p:nvPr/>
        </p:nvSpPr>
        <p:spPr>
          <a:xfrm>
            <a:off x="2684546" y="4113923"/>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27%</a:t>
            </a:r>
          </a:p>
          <a:p>
            <a:endParaRPr lang="en-US" sz="1100" dirty="0"/>
          </a:p>
        </p:txBody>
      </p:sp>
      <p:sp>
        <p:nvSpPr>
          <p:cNvPr id="5" name="TextBox 1"/>
          <p:cNvSpPr txBox="1"/>
          <p:nvPr/>
        </p:nvSpPr>
        <p:spPr>
          <a:xfrm>
            <a:off x="8335378" y="5892716"/>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&lt;1%</a:t>
            </a:r>
          </a:p>
          <a:p>
            <a:endParaRPr lang="en-US" sz="1100" dirty="0"/>
          </a:p>
        </p:txBody>
      </p:sp>
      <p:sp>
        <p:nvSpPr>
          <p:cNvPr id="7" name="TextBox 1"/>
          <p:cNvSpPr txBox="1"/>
          <p:nvPr/>
        </p:nvSpPr>
        <p:spPr>
          <a:xfrm>
            <a:off x="6348914" y="5468853"/>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6%</a:t>
            </a:r>
          </a:p>
          <a:p>
            <a:endParaRPr lang="en-US" sz="1100" dirty="0"/>
          </a:p>
        </p:txBody>
      </p:sp>
      <p:sp>
        <p:nvSpPr>
          <p:cNvPr id="8" name="TextBox 1"/>
          <p:cNvSpPr txBox="1"/>
          <p:nvPr/>
        </p:nvSpPr>
        <p:spPr>
          <a:xfrm>
            <a:off x="6798093" y="4717841"/>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18%</a:t>
            </a:r>
          </a:p>
          <a:p>
            <a:endParaRPr lang="en-US" sz="1100" dirty="0"/>
          </a:p>
        </p:txBody>
      </p:sp>
      <p:graphicFrame>
        <p:nvGraphicFramePr>
          <p:cNvPr id="11" name="Chart 10"/>
          <p:cNvGraphicFramePr>
            <a:graphicFrameLocks/>
          </p:cNvGraphicFramePr>
          <p:nvPr>
            <p:extLst>
              <p:ext uri="{D42A27DB-BD31-4B8C-83A1-F6EECF244321}">
                <p14:modId xmlns:p14="http://schemas.microsoft.com/office/powerpoint/2010/main" val="616305862"/>
              </p:ext>
            </p:extLst>
          </p:nvPr>
        </p:nvGraphicFramePr>
        <p:xfrm>
          <a:off x="171156" y="2034465"/>
          <a:ext cx="962025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
          <p:cNvSpPr txBox="1"/>
          <p:nvPr/>
        </p:nvSpPr>
        <p:spPr>
          <a:xfrm>
            <a:off x="1485900" y="4576762"/>
            <a:ext cx="152400" cy="14763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1"/>
                </a:solidFill>
              </a:rPr>
              <a:t>VA</a:t>
            </a:r>
          </a:p>
          <a:p>
            <a:endParaRPr lang="en-US" sz="800" b="1" dirty="0">
              <a:solidFill>
                <a:schemeClr val="bg1"/>
              </a:solidFill>
            </a:endParaRPr>
          </a:p>
          <a:p>
            <a:r>
              <a:rPr lang="en-US" sz="1300" b="1" dirty="0">
                <a:solidFill>
                  <a:schemeClr val="bg1"/>
                </a:solidFill>
              </a:rPr>
              <a:t>SHRM</a:t>
            </a:r>
          </a:p>
        </p:txBody>
      </p:sp>
      <p:sp>
        <p:nvSpPr>
          <p:cNvPr id="19" name="TextBox 1"/>
          <p:cNvSpPr txBox="1"/>
          <p:nvPr/>
        </p:nvSpPr>
        <p:spPr>
          <a:xfrm>
            <a:off x="4483769" y="4694070"/>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17%</a:t>
            </a:r>
          </a:p>
          <a:p>
            <a:endParaRPr lang="en-US" sz="1100" dirty="0"/>
          </a:p>
        </p:txBody>
      </p:sp>
      <p:sp>
        <p:nvSpPr>
          <p:cNvPr id="20" name="TextBox 1"/>
          <p:cNvSpPr txBox="1"/>
          <p:nvPr/>
        </p:nvSpPr>
        <p:spPr>
          <a:xfrm>
            <a:off x="900864" y="2608931"/>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49%</a:t>
            </a:r>
          </a:p>
          <a:p>
            <a:endParaRPr lang="en-US" sz="1100" dirty="0"/>
          </a:p>
        </p:txBody>
      </p:sp>
      <p:sp>
        <p:nvSpPr>
          <p:cNvPr id="21" name="TextBox 1"/>
          <p:cNvSpPr txBox="1"/>
          <p:nvPr/>
        </p:nvSpPr>
        <p:spPr>
          <a:xfrm>
            <a:off x="5077327" y="3557588"/>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35%</a:t>
            </a:r>
          </a:p>
          <a:p>
            <a:endParaRPr lang="en-US" sz="1100" dirty="0"/>
          </a:p>
        </p:txBody>
      </p:sp>
      <p:sp>
        <p:nvSpPr>
          <p:cNvPr id="22" name="TextBox 1"/>
          <p:cNvSpPr txBox="1"/>
          <p:nvPr/>
        </p:nvSpPr>
        <p:spPr>
          <a:xfrm>
            <a:off x="3206917" y="4557420"/>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20%</a:t>
            </a:r>
          </a:p>
          <a:p>
            <a:endParaRPr lang="en-US" sz="1100" dirty="0"/>
          </a:p>
        </p:txBody>
      </p:sp>
      <p:sp>
        <p:nvSpPr>
          <p:cNvPr id="23" name="TextBox 1"/>
          <p:cNvSpPr txBox="1"/>
          <p:nvPr/>
        </p:nvSpPr>
        <p:spPr>
          <a:xfrm>
            <a:off x="1343276" y="4136858"/>
            <a:ext cx="593558" cy="3208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26%</a:t>
            </a:r>
          </a:p>
          <a:p>
            <a:endParaRPr lang="en-US" sz="1100" dirty="0"/>
          </a:p>
        </p:txBody>
      </p:sp>
    </p:spTree>
    <p:extLst>
      <p:ext uri="{BB962C8B-B14F-4D97-AF65-F5344CB8AC3E}">
        <p14:creationId xmlns:p14="http://schemas.microsoft.com/office/powerpoint/2010/main" val="786015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9105"/>
            <a:ext cx="9144000" cy="898461"/>
          </a:xfrm>
        </p:spPr>
        <p:txBody>
          <a:bodyPr>
            <a:normAutofit/>
          </a:bodyPr>
          <a:lstStyle/>
          <a:p>
            <a:r>
              <a:rPr lang="en-US" sz="4800" dirty="0">
                <a:solidFill>
                  <a:srgbClr val="C00000"/>
                </a:solidFill>
                <a:latin typeface="+mn-lt"/>
              </a:rPr>
              <a:t>Demographics from Survey</a:t>
            </a:r>
          </a:p>
        </p:txBody>
      </p:sp>
      <p:sp>
        <p:nvSpPr>
          <p:cNvPr id="4" name="Subtitle 2"/>
          <p:cNvSpPr txBox="1">
            <a:spLocks/>
          </p:cNvSpPr>
          <p:nvPr/>
        </p:nvSpPr>
        <p:spPr>
          <a:xfrm>
            <a:off x="597408" y="3708368"/>
            <a:ext cx="11064240" cy="19399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4800" dirty="0">
                <a:solidFill>
                  <a:srgbClr val="002060"/>
                </a:solidFill>
              </a:rPr>
              <a:t>Volunteer Roles</a:t>
            </a:r>
          </a:p>
          <a:p>
            <a:pPr algn="l">
              <a:lnSpc>
                <a:spcPct val="100000"/>
              </a:lnSpc>
              <a:spcBef>
                <a:spcPts val="0"/>
              </a:spcBef>
            </a:pPr>
            <a:r>
              <a:rPr lang="en-US" sz="3200" dirty="0">
                <a:solidFill>
                  <a:srgbClr val="002060"/>
                </a:solidFill>
              </a:rPr>
              <a:t>	SHRM							34%</a:t>
            </a:r>
          </a:p>
          <a:p>
            <a:pPr algn="l">
              <a:lnSpc>
                <a:spcPct val="100000"/>
              </a:lnSpc>
              <a:spcBef>
                <a:spcPts val="0"/>
              </a:spcBef>
            </a:pPr>
            <a:r>
              <a:rPr lang="en-US" sz="3200" dirty="0">
                <a:solidFill>
                  <a:srgbClr val="002060"/>
                </a:solidFill>
              </a:rPr>
              <a:t>	Other than SHRM					55%</a:t>
            </a:r>
          </a:p>
          <a:p>
            <a:pPr algn="l"/>
            <a:r>
              <a:rPr lang="en-US" sz="3600" dirty="0"/>
              <a:t>	</a:t>
            </a:r>
          </a:p>
          <a:p>
            <a:pPr algn="l"/>
            <a:r>
              <a:rPr lang="en-US" sz="4400" dirty="0"/>
              <a:t>	</a:t>
            </a:r>
          </a:p>
        </p:txBody>
      </p:sp>
      <p:sp>
        <p:nvSpPr>
          <p:cNvPr id="5" name="Subtitle 2"/>
          <p:cNvSpPr txBox="1">
            <a:spLocks/>
          </p:cNvSpPr>
          <p:nvPr/>
        </p:nvSpPr>
        <p:spPr>
          <a:xfrm>
            <a:off x="597408" y="1456244"/>
            <a:ext cx="11064240" cy="18660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dirty="0">
                <a:solidFill>
                  <a:srgbClr val="002060"/>
                </a:solidFill>
              </a:rPr>
              <a:t>SHRM Membership</a:t>
            </a:r>
          </a:p>
          <a:p>
            <a:pPr algn="l"/>
            <a:r>
              <a:rPr lang="en-US" sz="3200" dirty="0">
                <a:solidFill>
                  <a:srgbClr val="002060"/>
                </a:solidFill>
              </a:rPr>
              <a:t>	SHRM							87%</a:t>
            </a:r>
          </a:p>
          <a:p>
            <a:pPr algn="l"/>
            <a:r>
              <a:rPr lang="en-US" sz="3200" dirty="0">
                <a:solidFill>
                  <a:srgbClr val="002060"/>
                </a:solidFill>
              </a:rPr>
              <a:t>	VA SHRM							92%</a:t>
            </a:r>
            <a:endParaRPr lang="en-US" sz="3200" dirty="0">
              <a:solidFill>
                <a:srgbClr val="FF0000"/>
              </a:solidFill>
            </a:endParaRPr>
          </a:p>
        </p:txBody>
      </p:sp>
    </p:spTree>
    <p:extLst>
      <p:ext uri="{BB962C8B-B14F-4D97-AF65-F5344CB8AC3E}">
        <p14:creationId xmlns:p14="http://schemas.microsoft.com/office/powerpoint/2010/main" val="329462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09635" cy="1325563"/>
          </a:xfrm>
        </p:spPr>
        <p:txBody>
          <a:bodyPr>
            <a:normAutofit/>
          </a:bodyPr>
          <a:lstStyle/>
          <a:p>
            <a:r>
              <a:rPr lang="en-US" dirty="0">
                <a:solidFill>
                  <a:srgbClr val="C00000"/>
                </a:solidFill>
                <a:latin typeface="+mn-lt"/>
              </a:rPr>
              <a:t>Other Organizations you attend / member: </a:t>
            </a:r>
          </a:p>
        </p:txBody>
      </p:sp>
      <p:sp>
        <p:nvSpPr>
          <p:cNvPr id="6" name="Content Placeholder 5"/>
          <p:cNvSpPr>
            <a:spLocks noGrp="1"/>
          </p:cNvSpPr>
          <p:nvPr>
            <p:ph idx="1"/>
          </p:nvPr>
        </p:nvSpPr>
        <p:spPr/>
        <p:txBody>
          <a:bodyPr>
            <a:normAutofit lnSpcReduction="10000"/>
          </a:bodyPr>
          <a:lstStyle/>
          <a:p>
            <a:r>
              <a:rPr lang="en-US" dirty="0">
                <a:solidFill>
                  <a:srgbClr val="002060"/>
                </a:solidFill>
              </a:rPr>
              <a:t>Chamber of Commerce (12)</a:t>
            </a:r>
          </a:p>
          <a:p>
            <a:r>
              <a:rPr lang="en-US" dirty="0">
                <a:solidFill>
                  <a:srgbClr val="002060"/>
                </a:solidFill>
              </a:rPr>
              <a:t>CUPA (7)</a:t>
            </a:r>
          </a:p>
          <a:p>
            <a:r>
              <a:rPr lang="en-US" dirty="0">
                <a:solidFill>
                  <a:srgbClr val="002060"/>
                </a:solidFill>
              </a:rPr>
              <a:t>Association of Talent Development (7)</a:t>
            </a:r>
          </a:p>
          <a:p>
            <a:r>
              <a:rPr lang="en-US" dirty="0">
                <a:solidFill>
                  <a:srgbClr val="002060"/>
                </a:solidFill>
              </a:rPr>
              <a:t>IPMA (4)</a:t>
            </a:r>
          </a:p>
          <a:p>
            <a:r>
              <a:rPr lang="en-US" dirty="0">
                <a:solidFill>
                  <a:srgbClr val="002060"/>
                </a:solidFill>
              </a:rPr>
              <a:t>Rotary (4)</a:t>
            </a:r>
          </a:p>
          <a:p>
            <a:r>
              <a:rPr lang="en-US" dirty="0">
                <a:solidFill>
                  <a:srgbClr val="002060"/>
                </a:solidFill>
              </a:rPr>
              <a:t>VA IPMA (3)</a:t>
            </a:r>
          </a:p>
          <a:p>
            <a:r>
              <a:rPr lang="en-US" dirty="0">
                <a:solidFill>
                  <a:srgbClr val="002060"/>
                </a:solidFill>
              </a:rPr>
              <a:t>Rotary (3)</a:t>
            </a:r>
          </a:p>
          <a:p>
            <a:r>
              <a:rPr lang="en-US" dirty="0">
                <a:solidFill>
                  <a:srgbClr val="002060"/>
                </a:solidFill>
              </a:rPr>
              <a:t>Workforce Development (2)</a:t>
            </a:r>
          </a:p>
          <a:p>
            <a:r>
              <a:rPr lang="en-US" dirty="0">
                <a:solidFill>
                  <a:srgbClr val="002060"/>
                </a:solidFill>
              </a:rPr>
              <a:t>HR Alliance (2)</a:t>
            </a:r>
          </a:p>
        </p:txBody>
      </p:sp>
    </p:spTree>
    <p:extLst>
      <p:ext uri="{BB962C8B-B14F-4D97-AF65-F5344CB8AC3E}">
        <p14:creationId xmlns:p14="http://schemas.microsoft.com/office/powerpoint/2010/main" val="389556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717474" cy="1325563"/>
          </a:xfrm>
        </p:spPr>
        <p:txBody>
          <a:bodyPr/>
          <a:lstStyle/>
          <a:p>
            <a:r>
              <a:rPr lang="en-US" dirty="0">
                <a:solidFill>
                  <a:srgbClr val="C00000"/>
                </a:solidFill>
                <a:latin typeface="+mn-lt"/>
              </a:rPr>
              <a:t>If a previous member, what made you leave? </a:t>
            </a:r>
            <a:endParaRPr lang="en-US" dirty="0">
              <a:latin typeface="+mn-lt"/>
            </a:endParaRPr>
          </a:p>
        </p:txBody>
      </p:sp>
      <p:sp>
        <p:nvSpPr>
          <p:cNvPr id="3" name="Text Placeholder 2"/>
          <p:cNvSpPr>
            <a:spLocks noGrp="1"/>
          </p:cNvSpPr>
          <p:nvPr>
            <p:ph type="body" idx="1"/>
          </p:nvPr>
        </p:nvSpPr>
        <p:spPr/>
        <p:txBody>
          <a:bodyPr/>
          <a:lstStyle/>
          <a:p>
            <a:r>
              <a:rPr lang="en-US" dirty="0">
                <a:solidFill>
                  <a:srgbClr val="002060"/>
                </a:solidFill>
              </a:rPr>
              <a:t>Areas We Can Have An Impact</a:t>
            </a:r>
          </a:p>
          <a:p>
            <a:endParaRPr lang="en-US" sz="900" dirty="0"/>
          </a:p>
        </p:txBody>
      </p:sp>
      <p:sp>
        <p:nvSpPr>
          <p:cNvPr id="4" name="Content Placeholder 3"/>
          <p:cNvSpPr>
            <a:spLocks noGrp="1"/>
          </p:cNvSpPr>
          <p:nvPr>
            <p:ph sz="half" idx="2"/>
          </p:nvPr>
        </p:nvSpPr>
        <p:spPr/>
        <p:txBody>
          <a:bodyPr>
            <a:normAutofit/>
          </a:bodyPr>
          <a:lstStyle/>
          <a:p>
            <a:r>
              <a:rPr lang="en-US" dirty="0">
                <a:solidFill>
                  <a:srgbClr val="002060"/>
                </a:solidFill>
              </a:rPr>
              <a:t>Additional </a:t>
            </a:r>
            <a:r>
              <a:rPr lang="en-US" dirty="0">
                <a:solidFill>
                  <a:srgbClr val="C00000"/>
                </a:solidFill>
              </a:rPr>
              <a:t>cost</a:t>
            </a:r>
            <a:r>
              <a:rPr lang="en-US" dirty="0">
                <a:solidFill>
                  <a:srgbClr val="002060"/>
                </a:solidFill>
              </a:rPr>
              <a:t> to be a chapter when already SHRM member (2)</a:t>
            </a:r>
          </a:p>
          <a:p>
            <a:r>
              <a:rPr lang="en-US" dirty="0">
                <a:solidFill>
                  <a:srgbClr val="C00000"/>
                </a:solidFill>
              </a:rPr>
              <a:t>Value for the money</a:t>
            </a:r>
            <a:r>
              <a:rPr lang="en-US" dirty="0">
                <a:solidFill>
                  <a:srgbClr val="002060"/>
                </a:solidFill>
              </a:rPr>
              <a:t> (2)</a:t>
            </a:r>
          </a:p>
          <a:p>
            <a:r>
              <a:rPr lang="en-US" dirty="0">
                <a:solidFill>
                  <a:srgbClr val="002060"/>
                </a:solidFill>
              </a:rPr>
              <a:t>I’m still a member, however, I seldom attend – speakers/topics seldom change.</a:t>
            </a:r>
          </a:p>
          <a:p>
            <a:r>
              <a:rPr lang="en-US" dirty="0">
                <a:solidFill>
                  <a:srgbClr val="002060"/>
                </a:solidFill>
              </a:rPr>
              <a:t>We didn't have a vote on chapter policies</a:t>
            </a:r>
          </a:p>
          <a:p>
            <a:endParaRPr lang="en-US" dirty="0"/>
          </a:p>
          <a:p>
            <a:endParaRPr lang="en-US" dirty="0"/>
          </a:p>
          <a:p>
            <a:endParaRPr lang="en-US" dirty="0"/>
          </a:p>
        </p:txBody>
      </p:sp>
      <p:sp>
        <p:nvSpPr>
          <p:cNvPr id="5" name="Text Placeholder 4"/>
          <p:cNvSpPr>
            <a:spLocks noGrp="1"/>
          </p:cNvSpPr>
          <p:nvPr>
            <p:ph type="body" sz="quarter" idx="3"/>
          </p:nvPr>
        </p:nvSpPr>
        <p:spPr>
          <a:xfrm>
            <a:off x="6172200" y="1693978"/>
            <a:ext cx="5183188" cy="823912"/>
          </a:xfrm>
        </p:spPr>
        <p:txBody>
          <a:bodyPr>
            <a:normAutofit/>
          </a:bodyPr>
          <a:lstStyle/>
          <a:p>
            <a:r>
              <a:rPr lang="en-US" dirty="0">
                <a:solidFill>
                  <a:srgbClr val="002060"/>
                </a:solidFill>
              </a:rPr>
              <a:t>Areas Out of Our Control</a:t>
            </a:r>
          </a:p>
          <a:p>
            <a:endParaRPr lang="en-US" sz="900" dirty="0">
              <a:solidFill>
                <a:srgbClr val="002060"/>
              </a:solidFill>
            </a:endParaRPr>
          </a:p>
        </p:txBody>
      </p:sp>
      <p:sp>
        <p:nvSpPr>
          <p:cNvPr id="6" name="Content Placeholder 5"/>
          <p:cNvSpPr>
            <a:spLocks noGrp="1"/>
          </p:cNvSpPr>
          <p:nvPr>
            <p:ph sz="quarter" idx="4"/>
          </p:nvPr>
        </p:nvSpPr>
        <p:spPr/>
        <p:txBody>
          <a:bodyPr/>
          <a:lstStyle/>
          <a:p>
            <a:r>
              <a:rPr lang="en-US" dirty="0">
                <a:solidFill>
                  <a:srgbClr val="002060"/>
                </a:solidFill>
              </a:rPr>
              <a:t>Work demands</a:t>
            </a:r>
          </a:p>
          <a:p>
            <a:r>
              <a:rPr lang="en-US" dirty="0">
                <a:solidFill>
                  <a:srgbClr val="002060"/>
                </a:solidFill>
              </a:rPr>
              <a:t>I moved to another state and still deciding which chapter to join</a:t>
            </a:r>
          </a:p>
          <a:p>
            <a:endParaRPr lang="en-US" dirty="0">
              <a:solidFill>
                <a:srgbClr val="002060"/>
              </a:solidFill>
            </a:endParaRPr>
          </a:p>
        </p:txBody>
      </p:sp>
    </p:spTree>
    <p:extLst>
      <p:ext uri="{BB962C8B-B14F-4D97-AF65-F5344CB8AC3E}">
        <p14:creationId xmlns:p14="http://schemas.microsoft.com/office/powerpoint/2010/main" val="422838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744922" y="316382"/>
            <a:ext cx="9071939" cy="606076"/>
          </a:xfrm>
        </p:spPr>
        <p:txBody>
          <a:bodyPr>
            <a:noAutofit/>
          </a:bodyPr>
          <a:lstStyle/>
          <a:p>
            <a:pPr marL="0" indent="0">
              <a:buNone/>
            </a:pPr>
            <a:r>
              <a:rPr lang="en-US" sz="6600" b="1" dirty="0"/>
              <a:t>Platinum Excel Award</a:t>
            </a:r>
          </a:p>
        </p:txBody>
      </p:sp>
      <p:pic>
        <p:nvPicPr>
          <p:cNvPr id="12290" name="Picture 2" descr="https://www.shrm.org/Membership/communities/chapters/Documents/Excel_Platinum_201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969" y="1597621"/>
            <a:ext cx="5057775" cy="37090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s3.amazonaws.com/higherlogicdownload/SHRM/Contacts/ff67949e-7b5e-40f9-9c23-26a41eae1842/TinyMCE/tmM7jql1TOGJbjnDLIm0_SHRM_AffiliateOf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89" y="5456102"/>
            <a:ext cx="1752219" cy="123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5350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6989" y="84734"/>
            <a:ext cx="10717474" cy="1325563"/>
          </a:xfrm>
        </p:spPr>
        <p:txBody>
          <a:bodyPr/>
          <a:lstStyle/>
          <a:p>
            <a:r>
              <a:rPr lang="en-US" dirty="0">
                <a:solidFill>
                  <a:srgbClr val="C00000"/>
                </a:solidFill>
                <a:latin typeface="+mn-lt"/>
              </a:rPr>
              <a:t>If not a member, what would make you join? </a:t>
            </a:r>
            <a:endParaRPr lang="en-US" dirty="0">
              <a:latin typeface="+mn-lt"/>
            </a:endParaRPr>
          </a:p>
        </p:txBody>
      </p:sp>
      <p:sp>
        <p:nvSpPr>
          <p:cNvPr id="3" name="Text Placeholder 2"/>
          <p:cNvSpPr>
            <a:spLocks noGrp="1"/>
          </p:cNvSpPr>
          <p:nvPr>
            <p:ph type="body" idx="1"/>
          </p:nvPr>
        </p:nvSpPr>
        <p:spPr>
          <a:xfrm>
            <a:off x="617537" y="1157362"/>
            <a:ext cx="5157787" cy="823912"/>
          </a:xfrm>
        </p:spPr>
        <p:txBody>
          <a:bodyPr/>
          <a:lstStyle/>
          <a:p>
            <a:r>
              <a:rPr lang="en-US" dirty="0">
                <a:solidFill>
                  <a:srgbClr val="002060"/>
                </a:solidFill>
              </a:rPr>
              <a:t>Areas We Can Have An Impact</a:t>
            </a:r>
          </a:p>
          <a:p>
            <a:endParaRPr lang="en-US" sz="900" dirty="0"/>
          </a:p>
        </p:txBody>
      </p:sp>
      <p:sp>
        <p:nvSpPr>
          <p:cNvPr id="4" name="Content Placeholder 3"/>
          <p:cNvSpPr>
            <a:spLocks noGrp="1"/>
          </p:cNvSpPr>
          <p:nvPr>
            <p:ph sz="half" idx="2"/>
          </p:nvPr>
        </p:nvSpPr>
        <p:spPr>
          <a:xfrm>
            <a:off x="617537" y="1698741"/>
            <a:ext cx="6648450" cy="4411743"/>
          </a:xfrm>
        </p:spPr>
        <p:txBody>
          <a:bodyPr>
            <a:noAutofit/>
          </a:bodyPr>
          <a:lstStyle/>
          <a:p>
            <a:pPr marL="0" indent="0">
              <a:buNone/>
            </a:pPr>
            <a:r>
              <a:rPr lang="en-US" sz="2400" dirty="0">
                <a:solidFill>
                  <a:srgbClr val="C00000"/>
                </a:solidFill>
              </a:rPr>
              <a:t>EDUCATE &amp; COMMUNICATE:</a:t>
            </a:r>
            <a:r>
              <a:rPr lang="en-US" sz="2400" dirty="0">
                <a:solidFill>
                  <a:srgbClr val="002060"/>
                </a:solidFill>
              </a:rPr>
              <a:t> </a:t>
            </a:r>
          </a:p>
          <a:p>
            <a:r>
              <a:rPr lang="en-US" sz="2400" dirty="0">
                <a:solidFill>
                  <a:srgbClr val="002060"/>
                </a:solidFill>
              </a:rPr>
              <a:t>I don't really know much about this; what a member would do</a:t>
            </a:r>
          </a:p>
          <a:p>
            <a:r>
              <a:rPr lang="en-US" sz="2400" dirty="0">
                <a:solidFill>
                  <a:srgbClr val="002060"/>
                </a:solidFill>
              </a:rPr>
              <a:t>Opportunities for professional growth/ development; discussion groups</a:t>
            </a:r>
          </a:p>
          <a:p>
            <a:r>
              <a:rPr lang="en-US" sz="2400" dirty="0">
                <a:solidFill>
                  <a:srgbClr val="002060"/>
                </a:solidFill>
              </a:rPr>
              <a:t>Depends on time commitment </a:t>
            </a:r>
          </a:p>
          <a:p>
            <a:r>
              <a:rPr lang="en-US" sz="2400" dirty="0">
                <a:solidFill>
                  <a:srgbClr val="002060"/>
                </a:solidFill>
              </a:rPr>
              <a:t>Location &amp; Ease of meeting times</a:t>
            </a:r>
          </a:p>
          <a:p>
            <a:r>
              <a:rPr lang="en-US" sz="2400" dirty="0">
                <a:solidFill>
                  <a:srgbClr val="002060"/>
                </a:solidFill>
              </a:rPr>
              <a:t>Networking</a:t>
            </a:r>
          </a:p>
          <a:p>
            <a:r>
              <a:rPr lang="en-US" sz="2400" dirty="0">
                <a:solidFill>
                  <a:srgbClr val="002060"/>
                </a:solidFill>
              </a:rPr>
              <a:t>Knowing how it would benefit my current or a potential future position in HR</a:t>
            </a:r>
          </a:p>
          <a:p>
            <a:r>
              <a:rPr lang="en-US" sz="2400" dirty="0">
                <a:solidFill>
                  <a:srgbClr val="002060"/>
                </a:solidFill>
              </a:rPr>
              <a:t>Relevancy to today's topics</a:t>
            </a:r>
          </a:p>
          <a:p>
            <a:r>
              <a:rPr lang="en-US" sz="2400" dirty="0">
                <a:solidFill>
                  <a:srgbClr val="002060"/>
                </a:solidFill>
              </a:rPr>
              <a:t>Low or no cost</a:t>
            </a:r>
          </a:p>
          <a:p>
            <a:endParaRPr lang="en-US" sz="2400" dirty="0"/>
          </a:p>
          <a:p>
            <a:endParaRPr lang="en-US" sz="2400" dirty="0"/>
          </a:p>
        </p:txBody>
      </p:sp>
      <p:sp>
        <p:nvSpPr>
          <p:cNvPr id="5" name="Text Placeholder 4"/>
          <p:cNvSpPr>
            <a:spLocks noGrp="1"/>
          </p:cNvSpPr>
          <p:nvPr>
            <p:ph type="body" sz="quarter" idx="3"/>
          </p:nvPr>
        </p:nvSpPr>
        <p:spPr>
          <a:xfrm>
            <a:off x="7008812" y="1447948"/>
            <a:ext cx="5183188" cy="823912"/>
          </a:xfrm>
        </p:spPr>
        <p:txBody>
          <a:bodyPr>
            <a:normAutofit/>
          </a:bodyPr>
          <a:lstStyle/>
          <a:p>
            <a:r>
              <a:rPr lang="en-US" dirty="0">
                <a:solidFill>
                  <a:srgbClr val="002060"/>
                </a:solidFill>
              </a:rPr>
              <a:t>Areas Out of Our Control</a:t>
            </a:r>
          </a:p>
          <a:p>
            <a:endParaRPr lang="en-US" sz="900" dirty="0">
              <a:solidFill>
                <a:srgbClr val="002060"/>
              </a:solidFill>
            </a:endParaRPr>
          </a:p>
        </p:txBody>
      </p:sp>
      <p:sp>
        <p:nvSpPr>
          <p:cNvPr id="6" name="Content Placeholder 5"/>
          <p:cNvSpPr>
            <a:spLocks noGrp="1"/>
          </p:cNvSpPr>
          <p:nvPr>
            <p:ph sz="quarter" idx="4"/>
          </p:nvPr>
        </p:nvSpPr>
        <p:spPr>
          <a:xfrm>
            <a:off x="7321549" y="2271860"/>
            <a:ext cx="5183188" cy="4411743"/>
          </a:xfrm>
        </p:spPr>
        <p:txBody>
          <a:bodyPr/>
          <a:lstStyle/>
          <a:p>
            <a:r>
              <a:rPr lang="en-US" sz="4000" dirty="0">
                <a:solidFill>
                  <a:srgbClr val="002060"/>
                </a:solidFill>
              </a:rPr>
              <a:t>N/A</a:t>
            </a:r>
          </a:p>
          <a:p>
            <a:endParaRPr lang="en-US" sz="4000" dirty="0">
              <a:solidFill>
                <a:srgbClr val="FF0000"/>
              </a:solidFill>
            </a:endParaRPr>
          </a:p>
          <a:p>
            <a:endParaRPr lang="en-US" dirty="0">
              <a:solidFill>
                <a:srgbClr val="002060"/>
              </a:solidFill>
            </a:endParaRPr>
          </a:p>
        </p:txBody>
      </p:sp>
    </p:spTree>
    <p:extLst>
      <p:ext uri="{BB962C8B-B14F-4D97-AF65-F5344CB8AC3E}">
        <p14:creationId xmlns:p14="http://schemas.microsoft.com/office/powerpoint/2010/main" val="512653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8729" y="382106"/>
            <a:ext cx="10807045" cy="1325563"/>
          </a:xfrm>
        </p:spPr>
        <p:txBody>
          <a:bodyPr/>
          <a:lstStyle/>
          <a:p>
            <a:r>
              <a:rPr lang="en-US" dirty="0">
                <a:solidFill>
                  <a:srgbClr val="002060"/>
                </a:solidFill>
                <a:latin typeface="+mn-lt"/>
              </a:rPr>
              <a:t>Social Media Preference Ranking </a:t>
            </a:r>
            <a:r>
              <a:rPr lang="en-US" dirty="0">
                <a:solidFill>
                  <a:srgbClr val="C00000"/>
                </a:solidFill>
                <a:latin typeface="+mn-lt"/>
              </a:rPr>
              <a:t>/ Non-usage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05432118"/>
              </p:ext>
            </p:extLst>
          </p:nvPr>
        </p:nvGraphicFramePr>
        <p:xfrm>
          <a:off x="838201" y="1825625"/>
          <a:ext cx="9704831"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6"/>
          <p:cNvSpPr txBox="1"/>
          <p:nvPr/>
        </p:nvSpPr>
        <p:spPr>
          <a:xfrm rot="5400000">
            <a:off x="9746563" y="2120670"/>
            <a:ext cx="400110"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C00000"/>
                </a:solidFill>
              </a:rPr>
              <a:t>55%</a:t>
            </a:r>
          </a:p>
        </p:txBody>
      </p:sp>
      <p:sp>
        <p:nvSpPr>
          <p:cNvPr id="5" name="TextBox 6"/>
          <p:cNvSpPr txBox="1"/>
          <p:nvPr/>
        </p:nvSpPr>
        <p:spPr>
          <a:xfrm rot="5400000">
            <a:off x="3568487" y="4639951"/>
            <a:ext cx="400110"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C00000"/>
                </a:solidFill>
              </a:rPr>
              <a:t>  7%</a:t>
            </a:r>
          </a:p>
        </p:txBody>
      </p:sp>
      <p:sp>
        <p:nvSpPr>
          <p:cNvPr id="7" name="TextBox 6"/>
          <p:cNvSpPr txBox="1"/>
          <p:nvPr/>
        </p:nvSpPr>
        <p:spPr>
          <a:xfrm rot="5400000">
            <a:off x="5138207" y="3832231"/>
            <a:ext cx="400110"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C00000"/>
                </a:solidFill>
              </a:rPr>
              <a:t> 22%</a:t>
            </a:r>
          </a:p>
        </p:txBody>
      </p:sp>
      <p:sp>
        <p:nvSpPr>
          <p:cNvPr id="8" name="TextBox 6"/>
          <p:cNvSpPr txBox="1"/>
          <p:nvPr/>
        </p:nvSpPr>
        <p:spPr>
          <a:xfrm rot="5400000">
            <a:off x="1590038" y="2829438"/>
            <a:ext cx="461665"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42%</a:t>
            </a:r>
          </a:p>
        </p:txBody>
      </p:sp>
      <p:sp>
        <p:nvSpPr>
          <p:cNvPr id="9" name="TextBox 6"/>
          <p:cNvSpPr txBox="1"/>
          <p:nvPr/>
        </p:nvSpPr>
        <p:spPr>
          <a:xfrm rot="5400000">
            <a:off x="3104894" y="3509549"/>
            <a:ext cx="461665"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28%</a:t>
            </a:r>
          </a:p>
        </p:txBody>
      </p:sp>
      <p:sp>
        <p:nvSpPr>
          <p:cNvPr id="10" name="TextBox 6"/>
          <p:cNvSpPr txBox="1"/>
          <p:nvPr/>
        </p:nvSpPr>
        <p:spPr>
          <a:xfrm rot="5400000">
            <a:off x="4659374" y="4401078"/>
            <a:ext cx="461665"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13%</a:t>
            </a:r>
          </a:p>
        </p:txBody>
      </p:sp>
      <p:sp>
        <p:nvSpPr>
          <p:cNvPr id="11" name="TextBox 6"/>
          <p:cNvSpPr txBox="1"/>
          <p:nvPr/>
        </p:nvSpPr>
        <p:spPr>
          <a:xfrm rot="5400000">
            <a:off x="2142640" y="5040062"/>
            <a:ext cx="400110"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C00000"/>
                </a:solidFill>
              </a:rPr>
              <a:t>&lt;1%</a:t>
            </a:r>
          </a:p>
        </p:txBody>
      </p:sp>
    </p:spTree>
    <p:extLst>
      <p:ext uri="{BB962C8B-B14F-4D97-AF65-F5344CB8AC3E}">
        <p14:creationId xmlns:p14="http://schemas.microsoft.com/office/powerpoint/2010/main" val="99457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5981"/>
            <a:ext cx="10515600" cy="1325563"/>
          </a:xfrm>
        </p:spPr>
        <p:txBody>
          <a:bodyPr>
            <a:normAutofit fontScale="90000"/>
          </a:bodyPr>
          <a:lstStyle/>
          <a:p>
            <a:r>
              <a:rPr lang="en-US" sz="4800" dirty="0">
                <a:solidFill>
                  <a:srgbClr val="002060"/>
                </a:solidFill>
                <a:latin typeface="+mn-lt"/>
              </a:rPr>
              <a:t>‘HR Virginia Today’ Magazine</a:t>
            </a:r>
            <a:br>
              <a:rPr lang="en-US" sz="4800" dirty="0">
                <a:solidFill>
                  <a:srgbClr val="002060"/>
                </a:solidFill>
              </a:rPr>
            </a:br>
            <a:endParaRPr lang="en-US" sz="4800" dirty="0">
              <a:solidFill>
                <a:srgbClr val="00206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39557218"/>
              </p:ext>
            </p:extLst>
          </p:nvPr>
        </p:nvGraphicFramePr>
        <p:xfrm>
          <a:off x="838200" y="1825625"/>
          <a:ext cx="9418163"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rot="5400000">
            <a:off x="2148387" y="2554654"/>
            <a:ext cx="461665"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39%</a:t>
            </a:r>
          </a:p>
        </p:txBody>
      </p:sp>
      <p:sp>
        <p:nvSpPr>
          <p:cNvPr id="8" name="TextBox 6"/>
          <p:cNvSpPr txBox="1"/>
          <p:nvPr/>
        </p:nvSpPr>
        <p:spPr>
          <a:xfrm rot="5400000">
            <a:off x="4305529" y="3180184"/>
            <a:ext cx="461665"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30%</a:t>
            </a:r>
          </a:p>
        </p:txBody>
      </p:sp>
      <p:sp>
        <p:nvSpPr>
          <p:cNvPr id="9" name="TextBox 6"/>
          <p:cNvSpPr txBox="1"/>
          <p:nvPr/>
        </p:nvSpPr>
        <p:spPr>
          <a:xfrm rot="5400000">
            <a:off x="8786428" y="3366931"/>
            <a:ext cx="461665" cy="52182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002060"/>
                </a:solidFill>
              </a:rPr>
              <a:t>27%</a:t>
            </a:r>
          </a:p>
        </p:txBody>
      </p:sp>
    </p:spTree>
    <p:extLst>
      <p:ext uri="{BB962C8B-B14F-4D97-AF65-F5344CB8AC3E}">
        <p14:creationId xmlns:p14="http://schemas.microsoft.com/office/powerpoint/2010/main" val="3751342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09635" cy="1325563"/>
          </a:xfrm>
        </p:spPr>
        <p:txBody>
          <a:bodyPr>
            <a:normAutofit/>
          </a:bodyPr>
          <a:lstStyle/>
          <a:p>
            <a:r>
              <a:rPr lang="en-US" dirty="0">
                <a:solidFill>
                  <a:srgbClr val="002060"/>
                </a:solidFill>
                <a:latin typeface="+mn-lt"/>
              </a:rPr>
              <a:t>What do you like about the magazine?</a:t>
            </a:r>
          </a:p>
        </p:txBody>
      </p:sp>
      <p:sp>
        <p:nvSpPr>
          <p:cNvPr id="6" name="Content Placeholder 5"/>
          <p:cNvSpPr>
            <a:spLocks noGrp="1"/>
          </p:cNvSpPr>
          <p:nvPr>
            <p:ph idx="1"/>
          </p:nvPr>
        </p:nvSpPr>
        <p:spPr>
          <a:xfrm>
            <a:off x="733425" y="1520825"/>
            <a:ext cx="10515600" cy="4351338"/>
          </a:xfrm>
        </p:spPr>
        <p:txBody>
          <a:bodyPr>
            <a:noAutofit/>
          </a:bodyPr>
          <a:lstStyle/>
          <a:p>
            <a:r>
              <a:rPr lang="en-US" sz="3200" dirty="0">
                <a:solidFill>
                  <a:srgbClr val="C00000"/>
                </a:solidFill>
              </a:rPr>
              <a:t>Articles (34)</a:t>
            </a:r>
          </a:p>
          <a:p>
            <a:pPr lvl="1"/>
            <a:r>
              <a:rPr lang="en-US" sz="3200" dirty="0">
                <a:solidFill>
                  <a:srgbClr val="002060"/>
                </a:solidFill>
              </a:rPr>
              <a:t>Regional/State Information; from my HR peers (9)</a:t>
            </a:r>
          </a:p>
          <a:p>
            <a:pPr lvl="1"/>
            <a:r>
              <a:rPr lang="en-US" sz="3200" dirty="0">
                <a:solidFill>
                  <a:srgbClr val="002060"/>
                </a:solidFill>
              </a:rPr>
              <a:t>Interesting &amp; Relevant (7)</a:t>
            </a:r>
          </a:p>
          <a:p>
            <a:pPr lvl="1"/>
            <a:r>
              <a:rPr lang="en-US" sz="3200" dirty="0">
                <a:solidFill>
                  <a:srgbClr val="002060"/>
                </a:solidFill>
              </a:rPr>
              <a:t>Events &amp; Photos (6)</a:t>
            </a:r>
          </a:p>
          <a:p>
            <a:pPr lvl="1"/>
            <a:r>
              <a:rPr lang="en-US" sz="3200" dirty="0">
                <a:solidFill>
                  <a:srgbClr val="002060"/>
                </a:solidFill>
              </a:rPr>
              <a:t>Current Topics &amp; Trends (4)</a:t>
            </a:r>
          </a:p>
          <a:p>
            <a:pPr lvl="1"/>
            <a:r>
              <a:rPr lang="en-US" sz="3200" dirty="0">
                <a:solidFill>
                  <a:srgbClr val="002060"/>
                </a:solidFill>
              </a:rPr>
              <a:t>Best Practices (2)</a:t>
            </a:r>
          </a:p>
          <a:p>
            <a:pPr lvl="1"/>
            <a:endParaRPr lang="en-US" sz="3200" dirty="0">
              <a:solidFill>
                <a:srgbClr val="002060"/>
              </a:solidFill>
            </a:endParaRPr>
          </a:p>
          <a:p>
            <a:r>
              <a:rPr lang="en-US" sz="3200" dirty="0">
                <a:solidFill>
                  <a:srgbClr val="002060"/>
                </a:solidFill>
              </a:rPr>
              <a:t>Information on Events/Conferences (3)</a:t>
            </a:r>
          </a:p>
          <a:p>
            <a:pPr lvl="1"/>
            <a:r>
              <a:rPr lang="en-US" sz="3200" dirty="0">
                <a:solidFill>
                  <a:srgbClr val="002060"/>
                </a:solidFill>
              </a:rPr>
              <a:t>Speakers</a:t>
            </a:r>
          </a:p>
          <a:p>
            <a:pPr marL="0" indent="0">
              <a:buNone/>
            </a:pPr>
            <a:endParaRPr lang="en-US" sz="3200" dirty="0">
              <a:solidFill>
                <a:srgbClr val="002060"/>
              </a:solidFill>
            </a:endParaRPr>
          </a:p>
          <a:p>
            <a:pPr lvl="1"/>
            <a:endParaRPr lang="en-US" sz="3200" dirty="0">
              <a:solidFill>
                <a:srgbClr val="002060"/>
              </a:solidFill>
            </a:endParaRPr>
          </a:p>
        </p:txBody>
      </p:sp>
    </p:spTree>
    <p:extLst>
      <p:ext uri="{BB962C8B-B14F-4D97-AF65-F5344CB8AC3E}">
        <p14:creationId xmlns:p14="http://schemas.microsoft.com/office/powerpoint/2010/main" val="215670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51038" cy="1325563"/>
          </a:xfrm>
        </p:spPr>
        <p:txBody>
          <a:bodyPr>
            <a:normAutofit/>
          </a:bodyPr>
          <a:lstStyle/>
          <a:p>
            <a:r>
              <a:rPr lang="en-US" dirty="0">
                <a:solidFill>
                  <a:srgbClr val="002060"/>
                </a:solidFill>
                <a:latin typeface="+mn-lt"/>
              </a:rPr>
              <a:t>What would you change about the magazine?</a:t>
            </a:r>
          </a:p>
        </p:txBody>
      </p:sp>
      <p:sp>
        <p:nvSpPr>
          <p:cNvPr id="6" name="Content Placeholder 5"/>
          <p:cNvSpPr>
            <a:spLocks noGrp="1"/>
          </p:cNvSpPr>
          <p:nvPr>
            <p:ph idx="1"/>
          </p:nvPr>
        </p:nvSpPr>
        <p:spPr>
          <a:xfrm>
            <a:off x="838199" y="1387475"/>
            <a:ext cx="10515600" cy="4351338"/>
          </a:xfrm>
        </p:spPr>
        <p:txBody>
          <a:bodyPr>
            <a:noAutofit/>
          </a:bodyPr>
          <a:lstStyle/>
          <a:p>
            <a:r>
              <a:rPr lang="en-US" dirty="0">
                <a:solidFill>
                  <a:srgbClr val="002060"/>
                </a:solidFill>
              </a:rPr>
              <a:t>Articles (35)</a:t>
            </a:r>
          </a:p>
          <a:p>
            <a:pPr lvl="1"/>
            <a:r>
              <a:rPr lang="en-US" sz="2800" dirty="0">
                <a:solidFill>
                  <a:srgbClr val="C00000"/>
                </a:solidFill>
              </a:rPr>
              <a:t>Modernize it! Too long - Use less text; more pictures/charts</a:t>
            </a:r>
          </a:p>
          <a:p>
            <a:pPr lvl="1"/>
            <a:r>
              <a:rPr lang="en-US" sz="2800" dirty="0">
                <a:solidFill>
                  <a:srgbClr val="002060"/>
                </a:solidFill>
              </a:rPr>
              <a:t>How to move organizations &amp; the HR profession forward</a:t>
            </a:r>
          </a:p>
          <a:p>
            <a:pPr lvl="1"/>
            <a:r>
              <a:rPr lang="en-US" sz="2800" dirty="0">
                <a:solidFill>
                  <a:srgbClr val="002060"/>
                </a:solidFill>
              </a:rPr>
              <a:t>More interesting &amp; relevant; not inundated with advertisements</a:t>
            </a:r>
          </a:p>
          <a:p>
            <a:pPr lvl="1"/>
            <a:r>
              <a:rPr lang="en-US" sz="2800" dirty="0">
                <a:solidFill>
                  <a:srgbClr val="C00000"/>
                </a:solidFill>
              </a:rPr>
              <a:t>More up-to-date Topics &amp; Responses to Trends</a:t>
            </a:r>
          </a:p>
          <a:p>
            <a:pPr lvl="1"/>
            <a:r>
              <a:rPr lang="en-US" sz="2800" dirty="0">
                <a:solidFill>
                  <a:srgbClr val="002060"/>
                </a:solidFill>
              </a:rPr>
              <a:t>Broader range of perspectives across generations</a:t>
            </a:r>
          </a:p>
          <a:p>
            <a:pPr lvl="1"/>
            <a:r>
              <a:rPr lang="en-US" sz="2800" dirty="0">
                <a:solidFill>
                  <a:srgbClr val="002060"/>
                </a:solidFill>
              </a:rPr>
              <a:t>Really I get all I need from the SHRM magazine - haven't found the VA magazine  helpful</a:t>
            </a:r>
          </a:p>
          <a:p>
            <a:r>
              <a:rPr lang="en-US" dirty="0">
                <a:solidFill>
                  <a:srgbClr val="002060"/>
                </a:solidFill>
              </a:rPr>
              <a:t>More information on Events/Conferences/Speakers</a:t>
            </a:r>
          </a:p>
          <a:p>
            <a:r>
              <a:rPr lang="en-US" dirty="0">
                <a:solidFill>
                  <a:srgbClr val="002060"/>
                </a:solidFill>
              </a:rPr>
              <a:t>I’d like to </a:t>
            </a:r>
            <a:r>
              <a:rPr lang="en-US" dirty="0">
                <a:solidFill>
                  <a:srgbClr val="C00000"/>
                </a:solidFill>
              </a:rPr>
              <a:t>receive it digitally</a:t>
            </a:r>
            <a:r>
              <a:rPr lang="en-US" dirty="0">
                <a:solidFill>
                  <a:srgbClr val="002060"/>
                </a:solidFill>
              </a:rPr>
              <a:t> rather than hard copy</a:t>
            </a:r>
          </a:p>
          <a:p>
            <a:r>
              <a:rPr lang="en-US" dirty="0">
                <a:solidFill>
                  <a:srgbClr val="002060"/>
                </a:solidFill>
              </a:rPr>
              <a:t>STOP IT! (3)</a:t>
            </a:r>
          </a:p>
        </p:txBody>
      </p:sp>
    </p:spTree>
    <p:extLst>
      <p:ext uri="{BB962C8B-B14F-4D97-AF65-F5344CB8AC3E}">
        <p14:creationId xmlns:p14="http://schemas.microsoft.com/office/powerpoint/2010/main" val="66655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91D3-B2FC-4A6B-805F-DAE7D94FC8FA}"/>
              </a:ext>
            </a:extLst>
          </p:cNvPr>
          <p:cNvSpPr>
            <a:spLocks noGrp="1"/>
          </p:cNvSpPr>
          <p:nvPr>
            <p:ph type="title"/>
          </p:nvPr>
        </p:nvSpPr>
        <p:spPr>
          <a:xfrm>
            <a:off x="4525817" y="333086"/>
            <a:ext cx="4359565" cy="1325563"/>
          </a:xfrm>
        </p:spPr>
        <p:txBody>
          <a:bodyPr/>
          <a:lstStyle/>
          <a:p>
            <a:r>
              <a:rPr lang="en-US" dirty="0"/>
              <a:t>Beth Rush, Special Project Director</a:t>
            </a:r>
          </a:p>
        </p:txBody>
      </p:sp>
      <p:sp>
        <p:nvSpPr>
          <p:cNvPr id="3" name="Content Placeholder 2">
            <a:extLst>
              <a:ext uri="{FF2B5EF4-FFF2-40B4-BE49-F238E27FC236}">
                <a16:creationId xmlns:a16="http://schemas.microsoft.com/office/drawing/2014/main" id="{BB6D377B-1B2A-4460-8889-6358F44C0416}"/>
              </a:ext>
            </a:extLst>
          </p:cNvPr>
          <p:cNvSpPr>
            <a:spLocks noGrp="1"/>
          </p:cNvSpPr>
          <p:nvPr>
            <p:ph idx="1"/>
          </p:nvPr>
        </p:nvSpPr>
        <p:spPr>
          <a:xfrm>
            <a:off x="4719781" y="2925907"/>
            <a:ext cx="6606309" cy="3746789"/>
          </a:xfrm>
        </p:spPr>
        <p:txBody>
          <a:bodyPr>
            <a:noAutofit/>
          </a:bodyPr>
          <a:lstStyle/>
          <a:p>
            <a:pPr marL="0" indent="0">
              <a:buNone/>
            </a:pPr>
            <a:r>
              <a:rPr lang="en-US" dirty="0"/>
              <a:t>Recommendation: publish one print edition of </a:t>
            </a:r>
            <a:r>
              <a:rPr lang="en-US" i="1" dirty="0"/>
              <a:t>Virginia Human Resources Today </a:t>
            </a:r>
            <a:r>
              <a:rPr lang="en-US" dirty="0"/>
              <a:t>per year.</a:t>
            </a:r>
          </a:p>
          <a:p>
            <a:pPr marL="0" indent="0">
              <a:buNone/>
            </a:pPr>
            <a:r>
              <a:rPr lang="en-US" dirty="0"/>
              <a:t>Purpose/Timing: to promote the Annual Conference. </a:t>
            </a:r>
          </a:p>
          <a:p>
            <a:pPr marL="0" indent="0">
              <a:buNone/>
            </a:pPr>
            <a:r>
              <a:rPr lang="en-US" dirty="0"/>
              <a:t>Benefit: Distribute at Annual Conference to support the sponsors, exhibitors and speakers.</a:t>
            </a:r>
          </a:p>
          <a:p>
            <a:pPr marL="0" indent="0">
              <a:buNone/>
            </a:pPr>
            <a:r>
              <a:rPr lang="en-US" dirty="0"/>
              <a:t>When? Beginning in 2020</a:t>
            </a:r>
          </a:p>
        </p:txBody>
      </p:sp>
      <p:pic>
        <p:nvPicPr>
          <p:cNvPr id="4" name="Picture 3">
            <a:extLst>
              <a:ext uri="{FF2B5EF4-FFF2-40B4-BE49-F238E27FC236}">
                <a16:creationId xmlns:a16="http://schemas.microsoft.com/office/drawing/2014/main" id="{1258B5EE-EFEF-4570-BCEC-C620CDB5C82F}"/>
              </a:ext>
            </a:extLst>
          </p:cNvPr>
          <p:cNvPicPr>
            <a:picLocks noChangeAspect="1"/>
          </p:cNvPicPr>
          <p:nvPr/>
        </p:nvPicPr>
        <p:blipFill rotWithShape="1">
          <a:blip r:embed="rId2"/>
          <a:srcRect l="24545" t="14581" r="42274" b="12413"/>
          <a:stretch/>
        </p:blipFill>
        <p:spPr>
          <a:xfrm>
            <a:off x="267855" y="365125"/>
            <a:ext cx="4045527" cy="4821383"/>
          </a:xfrm>
          <a:prstGeom prst="rect">
            <a:avLst/>
          </a:prstGeom>
        </p:spPr>
      </p:pic>
      <p:pic>
        <p:nvPicPr>
          <p:cNvPr id="1032" name="Picture 8" descr="Image result for Beth Rush Gallup">
            <a:extLst>
              <a:ext uri="{FF2B5EF4-FFF2-40B4-BE49-F238E27FC236}">
                <a16:creationId xmlns:a16="http://schemas.microsoft.com/office/drawing/2014/main" id="{57DB402E-F27F-4480-A64A-6CCF864A2E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0" t="34979" r="18000"/>
          <a:stretch/>
        </p:blipFill>
        <p:spPr bwMode="auto">
          <a:xfrm>
            <a:off x="9393381" y="298522"/>
            <a:ext cx="2364509" cy="2477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9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a:solidFill>
                  <a:srgbClr val="002060"/>
                </a:solidFill>
                <a:latin typeface="+mn-lt"/>
              </a:rPr>
              <a:t>State Conference</a:t>
            </a:r>
            <a:endParaRPr lang="en-US" dirty="0">
              <a:solidFill>
                <a:srgbClr val="002060"/>
              </a:solidFill>
              <a:latin typeface="+mn-l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0161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solidFill>
                  <a:srgbClr val="002060"/>
                </a:solidFill>
                <a:latin typeface="+mn-lt"/>
              </a:rPr>
              <a:t>State Conference Location Preferences</a:t>
            </a:r>
            <a:br>
              <a:rPr lang="en-US" sz="4800" dirty="0">
                <a:solidFill>
                  <a:srgbClr val="002060"/>
                </a:solidFill>
              </a:rPr>
            </a:br>
            <a:endParaRPr lang="en-US" sz="4800"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1360351"/>
              </p:ext>
            </p:extLst>
          </p:nvPr>
        </p:nvGraphicFramePr>
        <p:xfrm>
          <a:off x="838200" y="1825625"/>
          <a:ext cx="9709484"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6"/>
          <p:cNvSpPr txBox="1"/>
          <p:nvPr/>
        </p:nvSpPr>
        <p:spPr>
          <a:xfrm rot="5400000">
            <a:off x="2747316" y="2204118"/>
            <a:ext cx="461665" cy="412418"/>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96</a:t>
            </a:r>
          </a:p>
        </p:txBody>
      </p:sp>
      <p:sp>
        <p:nvSpPr>
          <p:cNvPr id="9" name="TextBox 6"/>
          <p:cNvSpPr txBox="1"/>
          <p:nvPr/>
        </p:nvSpPr>
        <p:spPr>
          <a:xfrm rot="5400000">
            <a:off x="3891988" y="2703761"/>
            <a:ext cx="461665" cy="455867"/>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83</a:t>
            </a:r>
          </a:p>
        </p:txBody>
      </p:sp>
      <p:sp>
        <p:nvSpPr>
          <p:cNvPr id="10" name="TextBox 6"/>
          <p:cNvSpPr txBox="1"/>
          <p:nvPr/>
        </p:nvSpPr>
        <p:spPr>
          <a:xfrm rot="5400000">
            <a:off x="5047019" y="2767929"/>
            <a:ext cx="461665" cy="455867"/>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82</a:t>
            </a:r>
          </a:p>
        </p:txBody>
      </p:sp>
      <p:sp>
        <p:nvSpPr>
          <p:cNvPr id="11" name="TextBox 6"/>
          <p:cNvSpPr txBox="1"/>
          <p:nvPr/>
        </p:nvSpPr>
        <p:spPr>
          <a:xfrm rot="5400000">
            <a:off x="7357081" y="3270153"/>
            <a:ext cx="461665" cy="455867"/>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69</a:t>
            </a:r>
          </a:p>
        </p:txBody>
      </p:sp>
      <p:sp>
        <p:nvSpPr>
          <p:cNvPr id="12" name="TextBox 6"/>
          <p:cNvSpPr txBox="1"/>
          <p:nvPr/>
        </p:nvSpPr>
        <p:spPr>
          <a:xfrm rot="5400000">
            <a:off x="6202050" y="3165426"/>
            <a:ext cx="461665" cy="455867"/>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72</a:t>
            </a:r>
          </a:p>
        </p:txBody>
      </p:sp>
      <p:sp>
        <p:nvSpPr>
          <p:cNvPr id="13" name="TextBox 6"/>
          <p:cNvSpPr txBox="1"/>
          <p:nvPr/>
        </p:nvSpPr>
        <p:spPr>
          <a:xfrm rot="5400000">
            <a:off x="8469172" y="4161086"/>
            <a:ext cx="461665" cy="455867"/>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46</a:t>
            </a:r>
          </a:p>
        </p:txBody>
      </p:sp>
      <p:sp>
        <p:nvSpPr>
          <p:cNvPr id="14" name="TextBox 6"/>
          <p:cNvSpPr txBox="1"/>
          <p:nvPr/>
        </p:nvSpPr>
        <p:spPr>
          <a:xfrm rot="5400000">
            <a:off x="9624032" y="4778707"/>
            <a:ext cx="461665" cy="455867"/>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C00000"/>
                </a:solidFill>
              </a:rPr>
              <a:t>31</a:t>
            </a:r>
          </a:p>
        </p:txBody>
      </p:sp>
      <p:sp>
        <p:nvSpPr>
          <p:cNvPr id="3" name="TextBox 2"/>
          <p:cNvSpPr txBox="1"/>
          <p:nvPr/>
        </p:nvSpPr>
        <p:spPr>
          <a:xfrm>
            <a:off x="1447800" y="1644447"/>
            <a:ext cx="2124075" cy="400110"/>
          </a:xfrm>
          <a:prstGeom prst="rect">
            <a:avLst/>
          </a:prstGeom>
          <a:noFill/>
        </p:spPr>
        <p:txBody>
          <a:bodyPr wrap="square" rtlCol="0">
            <a:spAutoFit/>
          </a:bodyPr>
          <a:lstStyle/>
          <a:p>
            <a:r>
              <a:rPr lang="en-US" sz="2000" b="1" dirty="0">
                <a:solidFill>
                  <a:srgbClr val="C00000"/>
                </a:solidFill>
              </a:rPr>
              <a:t>Central Virginia</a:t>
            </a:r>
          </a:p>
        </p:txBody>
      </p:sp>
      <p:sp>
        <p:nvSpPr>
          <p:cNvPr id="15" name="TextBox 14"/>
          <p:cNvSpPr txBox="1"/>
          <p:nvPr/>
        </p:nvSpPr>
        <p:spPr>
          <a:xfrm>
            <a:off x="3679908" y="2500807"/>
            <a:ext cx="2124075" cy="400110"/>
          </a:xfrm>
          <a:prstGeom prst="rect">
            <a:avLst/>
          </a:prstGeom>
          <a:noFill/>
        </p:spPr>
        <p:txBody>
          <a:bodyPr wrap="square" rtlCol="0">
            <a:spAutoFit/>
          </a:bodyPr>
          <a:lstStyle/>
          <a:p>
            <a:r>
              <a:rPr lang="en-US" sz="2000" b="1" dirty="0">
                <a:solidFill>
                  <a:srgbClr val="C00000"/>
                </a:solidFill>
              </a:rPr>
              <a:t>Western Virginia</a:t>
            </a:r>
          </a:p>
        </p:txBody>
      </p:sp>
      <p:sp>
        <p:nvSpPr>
          <p:cNvPr id="16" name="TextBox 15"/>
          <p:cNvSpPr txBox="1"/>
          <p:nvPr/>
        </p:nvSpPr>
        <p:spPr>
          <a:xfrm>
            <a:off x="6018962" y="2826585"/>
            <a:ext cx="2124075" cy="400110"/>
          </a:xfrm>
          <a:prstGeom prst="rect">
            <a:avLst/>
          </a:prstGeom>
          <a:noFill/>
        </p:spPr>
        <p:txBody>
          <a:bodyPr wrap="square" rtlCol="0">
            <a:spAutoFit/>
          </a:bodyPr>
          <a:lstStyle/>
          <a:p>
            <a:r>
              <a:rPr lang="en-US" sz="2000" b="1" dirty="0">
                <a:solidFill>
                  <a:srgbClr val="C00000"/>
                </a:solidFill>
              </a:rPr>
              <a:t>Northern Virginia</a:t>
            </a:r>
          </a:p>
        </p:txBody>
      </p:sp>
      <p:sp>
        <p:nvSpPr>
          <p:cNvPr id="17" name="TextBox 16"/>
          <p:cNvSpPr txBox="1"/>
          <p:nvPr/>
        </p:nvSpPr>
        <p:spPr>
          <a:xfrm>
            <a:off x="7786322" y="3912923"/>
            <a:ext cx="2124075" cy="400110"/>
          </a:xfrm>
          <a:prstGeom prst="rect">
            <a:avLst/>
          </a:prstGeom>
          <a:noFill/>
        </p:spPr>
        <p:txBody>
          <a:bodyPr wrap="square" rtlCol="0">
            <a:spAutoFit/>
          </a:bodyPr>
          <a:lstStyle/>
          <a:p>
            <a:r>
              <a:rPr lang="en-US" sz="2000" b="1" dirty="0">
                <a:solidFill>
                  <a:srgbClr val="C00000"/>
                </a:solidFill>
              </a:rPr>
              <a:t>Eastern Virginia</a:t>
            </a:r>
          </a:p>
        </p:txBody>
      </p:sp>
    </p:spTree>
    <p:extLst>
      <p:ext uri="{BB962C8B-B14F-4D97-AF65-F5344CB8AC3E}">
        <p14:creationId xmlns:p14="http://schemas.microsoft.com/office/powerpoint/2010/main" val="3528935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847653"/>
            <a:ext cx="9144000" cy="3987539"/>
          </a:xfrm>
        </p:spPr>
        <p:txBody>
          <a:bodyPr>
            <a:normAutofit/>
          </a:bodyPr>
          <a:lstStyle/>
          <a:p>
            <a:pPr algn="l"/>
            <a:r>
              <a:rPr lang="en-US" sz="4400" dirty="0">
                <a:solidFill>
                  <a:srgbClr val="C00000"/>
                </a:solidFill>
              </a:rPr>
              <a:t>Any days of the week:</a:t>
            </a:r>
            <a:r>
              <a:rPr lang="en-US" sz="4400" dirty="0">
                <a:solidFill>
                  <a:srgbClr val="002060"/>
                </a:solidFill>
              </a:rPr>
              <a:t>		</a:t>
            </a:r>
            <a:r>
              <a:rPr lang="en-US" sz="4400" dirty="0">
                <a:solidFill>
                  <a:srgbClr val="C00000"/>
                </a:solidFill>
              </a:rPr>
              <a:t>38%</a:t>
            </a:r>
            <a:r>
              <a:rPr lang="en-US" sz="4400" dirty="0">
                <a:solidFill>
                  <a:srgbClr val="002060"/>
                </a:solidFill>
              </a:rPr>
              <a:t> </a:t>
            </a:r>
          </a:p>
          <a:p>
            <a:pPr algn="l"/>
            <a:r>
              <a:rPr lang="en-US" sz="3600" dirty="0">
                <a:solidFill>
                  <a:srgbClr val="002060"/>
                </a:solidFill>
              </a:rPr>
              <a:t>Wed-Thurs-Fri:				8%</a:t>
            </a:r>
          </a:p>
          <a:p>
            <a:pPr algn="l"/>
            <a:r>
              <a:rPr lang="en-US" sz="3600" dirty="0">
                <a:solidFill>
                  <a:srgbClr val="002060"/>
                </a:solidFill>
              </a:rPr>
              <a:t>Mon-Tues-Wed:  				7%</a:t>
            </a:r>
          </a:p>
          <a:p>
            <a:pPr algn="l"/>
            <a:r>
              <a:rPr lang="en-US" sz="3600" dirty="0">
                <a:solidFill>
                  <a:srgbClr val="002060"/>
                </a:solidFill>
              </a:rPr>
              <a:t>Thurs-Fri:  					7%</a:t>
            </a:r>
          </a:p>
          <a:p>
            <a:pPr algn="l"/>
            <a:r>
              <a:rPr lang="en-US" sz="3600" dirty="0">
                <a:solidFill>
                  <a:srgbClr val="002060"/>
                </a:solidFill>
              </a:rPr>
              <a:t>Sun-Mon-Tues:  				5%</a:t>
            </a:r>
          </a:p>
          <a:p>
            <a:endParaRPr lang="en-US" sz="4400" b="1" dirty="0">
              <a:solidFill>
                <a:srgbClr val="002060"/>
              </a:solidFill>
            </a:endParaRPr>
          </a:p>
        </p:txBody>
      </p:sp>
      <p:sp>
        <p:nvSpPr>
          <p:cNvPr id="5" name="Title 1"/>
          <p:cNvSpPr txBox="1">
            <a:spLocks/>
          </p:cNvSpPr>
          <p:nvPr/>
        </p:nvSpPr>
        <p:spPr>
          <a:xfrm>
            <a:off x="838200" y="412260"/>
            <a:ext cx="10515600" cy="119029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002060"/>
                </a:solidFill>
                <a:latin typeface="+mn-lt"/>
              </a:rPr>
              <a:t>State Conference Days of the Week Preferences</a:t>
            </a:r>
            <a:br>
              <a:rPr lang="en-US" sz="4800" dirty="0">
                <a:solidFill>
                  <a:srgbClr val="002060"/>
                </a:solidFill>
              </a:rPr>
            </a:br>
            <a:endParaRPr lang="en-US" sz="4800" dirty="0">
              <a:solidFill>
                <a:srgbClr val="002060"/>
              </a:solidFill>
            </a:endParaRPr>
          </a:p>
        </p:txBody>
      </p:sp>
    </p:spTree>
    <p:extLst>
      <p:ext uri="{BB962C8B-B14F-4D97-AF65-F5344CB8AC3E}">
        <p14:creationId xmlns:p14="http://schemas.microsoft.com/office/powerpoint/2010/main" val="108439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 y="365125"/>
            <a:ext cx="12127992" cy="1325563"/>
          </a:xfrm>
        </p:spPr>
        <p:txBody>
          <a:bodyPr>
            <a:normAutofit/>
          </a:bodyPr>
          <a:lstStyle/>
          <a:p>
            <a:pPr algn="ctr"/>
            <a:r>
              <a:rPr lang="en-US" sz="3600" dirty="0" err="1">
                <a:solidFill>
                  <a:srgbClr val="C00000"/>
                </a:solidFill>
                <a:latin typeface="+mn-lt"/>
              </a:rPr>
              <a:t>HRVirginia</a:t>
            </a:r>
            <a:r>
              <a:rPr lang="en-US" sz="3600" dirty="0">
                <a:solidFill>
                  <a:srgbClr val="C00000"/>
                </a:solidFill>
                <a:latin typeface="+mn-lt"/>
              </a:rPr>
              <a:t> should </a:t>
            </a:r>
            <a:r>
              <a:rPr lang="en-US" dirty="0">
                <a:solidFill>
                  <a:srgbClr val="C00000"/>
                </a:solidFill>
                <a:latin typeface="+mn-lt"/>
              </a:rPr>
              <a:t>CONTINUE…</a:t>
            </a:r>
            <a:endParaRPr lang="en-US" sz="4300" dirty="0">
              <a:solidFill>
                <a:srgbClr val="C00000"/>
              </a:solidFill>
              <a:latin typeface="+mn-lt"/>
            </a:endParaRPr>
          </a:p>
        </p:txBody>
      </p:sp>
      <p:sp>
        <p:nvSpPr>
          <p:cNvPr id="6" name="Content Placeholder 5"/>
          <p:cNvSpPr>
            <a:spLocks noGrp="1"/>
          </p:cNvSpPr>
          <p:nvPr>
            <p:ph idx="1"/>
          </p:nvPr>
        </p:nvSpPr>
        <p:spPr>
          <a:xfrm>
            <a:off x="835639" y="1396999"/>
            <a:ext cx="10515600" cy="5095876"/>
          </a:xfrm>
        </p:spPr>
        <p:txBody>
          <a:bodyPr>
            <a:noAutofit/>
          </a:bodyPr>
          <a:lstStyle/>
          <a:p>
            <a:endParaRPr lang="en-US" sz="3000" b="1" dirty="0">
              <a:solidFill>
                <a:srgbClr val="002060"/>
              </a:solidFill>
            </a:endParaRPr>
          </a:p>
          <a:p>
            <a:r>
              <a:rPr lang="en-US" sz="3000" dirty="0">
                <a:solidFill>
                  <a:srgbClr val="002060"/>
                </a:solidFill>
              </a:rPr>
              <a:t>State Conference (29)</a:t>
            </a:r>
          </a:p>
          <a:p>
            <a:r>
              <a:rPr lang="en-US" sz="3000" dirty="0">
                <a:solidFill>
                  <a:srgbClr val="002060"/>
                </a:solidFill>
              </a:rPr>
              <a:t>Communicating pertinent info; legislative changes (18) </a:t>
            </a:r>
          </a:p>
          <a:p>
            <a:r>
              <a:rPr lang="en-US" sz="3000" dirty="0">
                <a:solidFill>
                  <a:srgbClr val="002060"/>
                </a:solidFill>
              </a:rPr>
              <a:t>Leadership &amp; Professional development / recertification credits (11)</a:t>
            </a:r>
          </a:p>
          <a:p>
            <a:r>
              <a:rPr lang="en-US" sz="3000" dirty="0">
                <a:solidFill>
                  <a:srgbClr val="002060"/>
                </a:solidFill>
              </a:rPr>
              <a:t>Provide strategic support to chapters re: operations, programming and membership strategies (8)</a:t>
            </a:r>
          </a:p>
          <a:p>
            <a:r>
              <a:rPr lang="en-US" sz="3000" dirty="0">
                <a:solidFill>
                  <a:srgbClr val="002060"/>
                </a:solidFill>
              </a:rPr>
              <a:t>Magazine (7)</a:t>
            </a:r>
          </a:p>
          <a:p>
            <a:r>
              <a:rPr lang="en-US" sz="3000" dirty="0">
                <a:solidFill>
                  <a:srgbClr val="002060"/>
                </a:solidFill>
              </a:rPr>
              <a:t>Networking needs of HR practitioners (5)</a:t>
            </a:r>
          </a:p>
          <a:p>
            <a:r>
              <a:rPr lang="en-US" sz="3000" dirty="0">
                <a:solidFill>
                  <a:srgbClr val="002060"/>
                </a:solidFill>
              </a:rPr>
              <a:t>Asking for input (4)</a:t>
            </a:r>
          </a:p>
          <a:p>
            <a:endParaRPr lang="en-US" sz="3000" dirty="0">
              <a:solidFill>
                <a:srgbClr val="002060"/>
              </a:solidFill>
            </a:endParaRPr>
          </a:p>
          <a:p>
            <a:endParaRPr lang="en-US" sz="3000" dirty="0">
              <a:solidFill>
                <a:srgbClr val="002060"/>
              </a:solidFill>
            </a:endParaRPr>
          </a:p>
          <a:p>
            <a:pPr lvl="1"/>
            <a:endParaRPr lang="en-US" sz="3000" dirty="0">
              <a:solidFill>
                <a:srgbClr val="002060"/>
              </a:solidFill>
            </a:endParaRPr>
          </a:p>
        </p:txBody>
      </p:sp>
      <p:sp>
        <p:nvSpPr>
          <p:cNvPr id="4" name="Subtitle 2"/>
          <p:cNvSpPr txBox="1">
            <a:spLocks/>
          </p:cNvSpPr>
          <p:nvPr/>
        </p:nvSpPr>
        <p:spPr>
          <a:xfrm>
            <a:off x="235670" y="1847652"/>
            <a:ext cx="11715538" cy="4818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solidFill>
                <a:srgbClr val="002060"/>
              </a:solidFill>
            </a:endParaRPr>
          </a:p>
        </p:txBody>
      </p:sp>
    </p:spTree>
    <p:extLst>
      <p:ext uri="{BB962C8B-B14F-4D97-AF65-F5344CB8AC3E}">
        <p14:creationId xmlns:p14="http://schemas.microsoft.com/office/powerpoint/2010/main" val="148548092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4" name="Picture 6" descr="181505_2018FoundationStateCouncilChampion Logo ORIGINAL ILLUSTRATOR FILE_r2.png"/>
          <p:cNvPicPr>
            <a:picLocks noChangeAspect="1" noChangeArrowheads="1"/>
          </p:cNvPicPr>
          <p:nvPr/>
        </p:nvPicPr>
        <p:blipFill rotWithShape="1">
          <a:blip r:embed="rId4">
            <a:extLst>
              <a:ext uri="{28A0092B-C50C-407E-A947-70E740481C1C}">
                <a14:useLocalDpi xmlns:a14="http://schemas.microsoft.com/office/drawing/2010/main" val="0"/>
              </a:ext>
            </a:extLst>
          </a:blip>
          <a:srcRect b="17044"/>
          <a:stretch/>
        </p:blipFill>
        <p:spPr bwMode="auto">
          <a:xfrm>
            <a:off x="4042906" y="330793"/>
            <a:ext cx="6815586" cy="2423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s3.amazonaws.com/higherlogicdownload/SHRM/Contacts/ff67949e-7b5e-40f9-9c23-26a41eae1842/TinyMCE/tmM7jql1TOGJbjnDLIm0_SHRM_AffiliateOf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89" y="5440060"/>
            <a:ext cx="1752219" cy="1237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Foundation-2016-Top-10-Fund-Logo-250px_Counci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16" y="123825"/>
            <a:ext cx="2800350" cy="3305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FE29A7-61CE-4605-9217-A429D6E6986C}"/>
              </a:ext>
            </a:extLst>
          </p:cNvPr>
          <p:cNvSpPr/>
          <p:nvPr/>
        </p:nvSpPr>
        <p:spPr>
          <a:xfrm>
            <a:off x="3223491" y="2987777"/>
            <a:ext cx="8285018" cy="3539430"/>
          </a:xfrm>
          <a:prstGeom prst="rect">
            <a:avLst/>
          </a:prstGeom>
        </p:spPr>
        <p:txBody>
          <a:bodyPr wrap="square">
            <a:spAutoFit/>
          </a:bodyPr>
          <a:lstStyle/>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Virginia was </a:t>
            </a:r>
            <a:r>
              <a:rPr lang="en-US" sz="2800" b="1" dirty="0">
                <a:latin typeface="Calibri" panose="020F0502020204030204" pitchFamily="34" charset="0"/>
                <a:ea typeface="Calibri" panose="020F0502020204030204" pitchFamily="34" charset="0"/>
                <a:cs typeface="Times New Roman" panose="02020603050405020304" pitchFamily="18" charset="0"/>
              </a:rPr>
              <a:t>6</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2800" dirty="0">
                <a:latin typeface="Calibri" panose="020F0502020204030204" pitchFamily="34" charset="0"/>
                <a:ea typeface="Calibri" panose="020F0502020204030204" pitchFamily="34" charset="0"/>
                <a:cs typeface="Times New Roman" panose="02020603050405020304" pitchFamily="18" charset="0"/>
              </a:rPr>
              <a:t> among all state councils for total annual contributions to the Foundation in 2018 (our total was $12,714). </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In 2018 the Foundation awarded </a:t>
            </a:r>
            <a:r>
              <a:rPr lang="en-US" sz="2800" b="1" dirty="0">
                <a:latin typeface="Calibri" panose="020F0502020204030204" pitchFamily="34" charset="0"/>
                <a:ea typeface="Calibri" panose="020F0502020204030204" pitchFamily="34" charset="0"/>
                <a:cs typeface="Times New Roman" panose="02020603050405020304" pitchFamily="18" charset="0"/>
              </a:rPr>
              <a:t>$8,500 </a:t>
            </a:r>
            <a:r>
              <a:rPr lang="en-US" sz="2800" dirty="0">
                <a:latin typeface="Calibri" panose="020F0502020204030204" pitchFamily="34" charset="0"/>
                <a:ea typeface="Calibri" panose="020F0502020204030204" pitchFamily="34" charset="0"/>
                <a:cs typeface="Times New Roman" panose="02020603050405020304" pitchFamily="18" charset="0"/>
              </a:rPr>
              <a:t>in scholarships to </a:t>
            </a:r>
            <a:r>
              <a:rPr lang="en-US" sz="2800" b="1" dirty="0">
                <a:latin typeface="Calibri" panose="020F0502020204030204" pitchFamily="34" charset="0"/>
                <a:ea typeface="Calibri" panose="020F0502020204030204" pitchFamily="34" charset="0"/>
                <a:cs typeface="Times New Roman" panose="02020603050405020304" pitchFamily="18" charset="0"/>
              </a:rPr>
              <a:t>nine HR professionals in Virginia</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Congratulations also to </a:t>
            </a:r>
            <a:r>
              <a:rPr lang="en-US" sz="2800" b="1" dirty="0">
                <a:latin typeface="Calibri" panose="020F0502020204030204" pitchFamily="34" charset="0"/>
                <a:ea typeface="Calibri" panose="020F0502020204030204" pitchFamily="34" charset="0"/>
                <a:cs typeface="Times New Roman" panose="02020603050405020304" pitchFamily="18" charset="0"/>
              </a:rPr>
              <a:t>NOVA SHRM</a:t>
            </a:r>
            <a:r>
              <a:rPr lang="en-US" sz="2800" dirty="0">
                <a:latin typeface="Calibri" panose="020F0502020204030204" pitchFamily="34" charset="0"/>
                <a:ea typeface="Calibri" panose="020F0502020204030204" pitchFamily="34" charset="0"/>
                <a:cs typeface="Times New Roman" panose="02020603050405020304" pitchFamily="18" charset="0"/>
              </a:rPr>
              <a:t> which was </a:t>
            </a:r>
            <a:r>
              <a:rPr lang="en-US" sz="2800" b="1" dirty="0">
                <a:latin typeface="Calibri" panose="020F0502020204030204" pitchFamily="34" charset="0"/>
                <a:ea typeface="Calibri" panose="020F0502020204030204" pitchFamily="34" charset="0"/>
                <a:cs typeface="Times New Roman" panose="02020603050405020304" pitchFamily="18" charset="0"/>
              </a:rPr>
              <a:t>21</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st</a:t>
            </a:r>
            <a:r>
              <a:rPr lang="en-US" sz="2800" b="1" dirty="0">
                <a:latin typeface="Calibri" panose="020F0502020204030204" pitchFamily="34" charset="0"/>
                <a:ea typeface="Calibri" panose="020F0502020204030204" pitchFamily="34" charset="0"/>
                <a:cs typeface="Times New Roman" panose="02020603050405020304" pitchFamily="18" charset="0"/>
              </a:rPr>
              <a:t> among all chapters </a:t>
            </a:r>
            <a:r>
              <a:rPr lang="en-US" sz="2800" dirty="0">
                <a:latin typeface="Calibri" panose="020F0502020204030204" pitchFamily="34" charset="0"/>
                <a:ea typeface="Calibri" panose="020F0502020204030204" pitchFamily="34" charset="0"/>
                <a:cs typeface="Times New Roman" panose="02020603050405020304" pitchFamily="18" charset="0"/>
              </a:rPr>
              <a:t>with $5,275 in contributions to the Foundation!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5111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7317"/>
            <a:ext cx="12192000" cy="1206500"/>
          </a:xfrm>
        </p:spPr>
        <p:txBody>
          <a:bodyPr>
            <a:normAutofit/>
          </a:bodyPr>
          <a:lstStyle/>
          <a:p>
            <a:pPr algn="ctr"/>
            <a:r>
              <a:rPr lang="en-US" sz="4000" dirty="0" err="1">
                <a:solidFill>
                  <a:srgbClr val="C00000"/>
                </a:solidFill>
                <a:latin typeface="+mn-lt"/>
              </a:rPr>
              <a:t>HRVirginia</a:t>
            </a:r>
            <a:r>
              <a:rPr lang="en-US" sz="4000" dirty="0">
                <a:solidFill>
                  <a:srgbClr val="C00000"/>
                </a:solidFill>
                <a:latin typeface="+mn-lt"/>
              </a:rPr>
              <a:t> should </a:t>
            </a:r>
            <a:r>
              <a:rPr lang="en-US" sz="4900" dirty="0">
                <a:solidFill>
                  <a:srgbClr val="C00000"/>
                </a:solidFill>
                <a:latin typeface="+mn-lt"/>
              </a:rPr>
              <a:t>START…</a:t>
            </a:r>
            <a:endParaRPr lang="en-US" sz="4300" dirty="0">
              <a:solidFill>
                <a:srgbClr val="C00000"/>
              </a:solidFill>
              <a:latin typeface="+mn-lt"/>
            </a:endParaRPr>
          </a:p>
        </p:txBody>
      </p:sp>
      <p:sp>
        <p:nvSpPr>
          <p:cNvPr id="6" name="Content Placeholder 5"/>
          <p:cNvSpPr>
            <a:spLocks noGrp="1"/>
          </p:cNvSpPr>
          <p:nvPr>
            <p:ph idx="1"/>
          </p:nvPr>
        </p:nvSpPr>
        <p:spPr>
          <a:xfrm>
            <a:off x="667512" y="1213358"/>
            <a:ext cx="10856976" cy="5267325"/>
          </a:xfrm>
        </p:spPr>
        <p:txBody>
          <a:bodyPr>
            <a:normAutofit lnSpcReduction="10000"/>
          </a:bodyPr>
          <a:lstStyle/>
          <a:p>
            <a:endParaRPr lang="en-US" dirty="0">
              <a:solidFill>
                <a:srgbClr val="002060"/>
              </a:solidFill>
            </a:endParaRPr>
          </a:p>
          <a:p>
            <a:r>
              <a:rPr lang="en-US" dirty="0">
                <a:solidFill>
                  <a:srgbClr val="002060"/>
                </a:solidFill>
              </a:rPr>
              <a:t>More accessible sessions around the state or webinars (12)</a:t>
            </a:r>
          </a:p>
          <a:p>
            <a:pPr lvl="1"/>
            <a:endParaRPr lang="en-US" sz="1300" dirty="0">
              <a:solidFill>
                <a:srgbClr val="002060"/>
              </a:solidFill>
            </a:endParaRPr>
          </a:p>
          <a:p>
            <a:r>
              <a:rPr lang="en-US" dirty="0">
                <a:solidFill>
                  <a:srgbClr val="002060"/>
                </a:solidFill>
              </a:rPr>
              <a:t>More involved with the chapters; attend meetings; provide more assistance/resource (9)</a:t>
            </a:r>
          </a:p>
          <a:p>
            <a:pPr marL="457200" lvl="1" indent="0">
              <a:buNone/>
            </a:pPr>
            <a:r>
              <a:rPr lang="en-US" sz="1300" dirty="0">
                <a:solidFill>
                  <a:srgbClr val="002060"/>
                </a:solidFill>
              </a:rPr>
              <a:t> </a:t>
            </a:r>
          </a:p>
          <a:p>
            <a:r>
              <a:rPr lang="en-US" dirty="0">
                <a:solidFill>
                  <a:srgbClr val="002060"/>
                </a:solidFill>
              </a:rPr>
              <a:t>Become more Generational centered (9)</a:t>
            </a:r>
          </a:p>
          <a:p>
            <a:r>
              <a:rPr lang="en-US" dirty="0">
                <a:solidFill>
                  <a:srgbClr val="002060"/>
                </a:solidFill>
              </a:rPr>
              <a:t>Influence with legislation – “Our voice”  – explaining new laws</a:t>
            </a:r>
          </a:p>
          <a:p>
            <a:pPr lvl="1"/>
            <a:endParaRPr lang="en-US" sz="1300" dirty="0">
              <a:solidFill>
                <a:srgbClr val="002060"/>
              </a:solidFill>
            </a:endParaRPr>
          </a:p>
          <a:p>
            <a:r>
              <a:rPr lang="en-US" dirty="0">
                <a:solidFill>
                  <a:srgbClr val="002060"/>
                </a:solidFill>
              </a:rPr>
              <a:t>Social Media: provide more access &amp; standardized guidance; meetings using social media  </a:t>
            </a:r>
          </a:p>
          <a:p>
            <a:pPr lvl="1"/>
            <a:endParaRPr lang="en-US" sz="1300" dirty="0">
              <a:solidFill>
                <a:srgbClr val="002060"/>
              </a:solidFill>
            </a:endParaRPr>
          </a:p>
          <a:p>
            <a:r>
              <a:rPr lang="en-US" dirty="0">
                <a:solidFill>
                  <a:srgbClr val="002060"/>
                </a:solidFill>
              </a:rPr>
              <a:t>Conferences:  more conferences, with fresh perspectives  </a:t>
            </a:r>
          </a:p>
          <a:p>
            <a:endParaRPr lang="en-US" dirty="0">
              <a:solidFill>
                <a:srgbClr val="002060"/>
              </a:solidFill>
            </a:endParaRPr>
          </a:p>
          <a:p>
            <a:endParaRPr lang="en-US" sz="1200"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333923351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056" y="57368"/>
            <a:ext cx="11811785" cy="1325563"/>
          </a:xfrm>
        </p:spPr>
        <p:txBody>
          <a:bodyPr>
            <a:normAutofit/>
          </a:bodyPr>
          <a:lstStyle/>
          <a:p>
            <a:pPr algn="ctr"/>
            <a:r>
              <a:rPr lang="en-US" sz="3600" dirty="0" err="1">
                <a:solidFill>
                  <a:srgbClr val="C00000"/>
                </a:solidFill>
                <a:latin typeface="+mn-lt"/>
              </a:rPr>
              <a:t>HRVirginia</a:t>
            </a:r>
            <a:r>
              <a:rPr lang="en-US" sz="3600" dirty="0">
                <a:solidFill>
                  <a:srgbClr val="C00000"/>
                </a:solidFill>
                <a:latin typeface="+mn-lt"/>
              </a:rPr>
              <a:t> should </a:t>
            </a:r>
            <a:r>
              <a:rPr lang="en-US" dirty="0">
                <a:solidFill>
                  <a:srgbClr val="C00000"/>
                </a:solidFill>
                <a:latin typeface="+mn-lt"/>
              </a:rPr>
              <a:t>STOP…</a:t>
            </a:r>
            <a:endParaRPr lang="en-US" sz="4300" dirty="0">
              <a:solidFill>
                <a:srgbClr val="C00000"/>
              </a:solidFill>
              <a:latin typeface="+mn-lt"/>
            </a:endParaRPr>
          </a:p>
        </p:txBody>
      </p:sp>
      <p:sp>
        <p:nvSpPr>
          <p:cNvPr id="6" name="Content Placeholder 5"/>
          <p:cNvSpPr>
            <a:spLocks noGrp="1"/>
          </p:cNvSpPr>
          <p:nvPr>
            <p:ph idx="1"/>
          </p:nvPr>
        </p:nvSpPr>
        <p:spPr>
          <a:xfrm>
            <a:off x="155056" y="1382931"/>
            <a:ext cx="12036944" cy="5257800"/>
          </a:xfrm>
        </p:spPr>
        <p:txBody>
          <a:bodyPr>
            <a:normAutofit/>
          </a:bodyPr>
          <a:lstStyle/>
          <a:p>
            <a:pPr marL="284163" lvl="1"/>
            <a:r>
              <a:rPr lang="en-US" sz="3000" b="1" u="sng" dirty="0">
                <a:solidFill>
                  <a:srgbClr val="002060"/>
                </a:solidFill>
              </a:rPr>
              <a:t>State Council</a:t>
            </a:r>
          </a:p>
          <a:p>
            <a:pPr marL="741363" lvl="2"/>
            <a:r>
              <a:rPr lang="en-US" sz="3200" dirty="0">
                <a:solidFill>
                  <a:srgbClr val="002060"/>
                </a:solidFill>
              </a:rPr>
              <a:t>Not making new SC members feel welcome – too many cliques (3)</a:t>
            </a:r>
          </a:p>
          <a:p>
            <a:pPr marL="741363" lvl="2"/>
            <a:endParaRPr lang="en-US" sz="1200" dirty="0">
              <a:solidFill>
                <a:srgbClr val="002060"/>
              </a:solidFill>
            </a:endParaRPr>
          </a:p>
          <a:p>
            <a:pPr marL="741363" lvl="2"/>
            <a:r>
              <a:rPr lang="en-US" sz="3200" dirty="0">
                <a:solidFill>
                  <a:srgbClr val="002060"/>
                </a:solidFill>
              </a:rPr>
              <a:t>Having meetings that don’t include training and development</a:t>
            </a:r>
          </a:p>
          <a:p>
            <a:pPr marL="741363" lvl="2"/>
            <a:endParaRPr lang="en-US" sz="1200" dirty="0">
              <a:solidFill>
                <a:srgbClr val="002060"/>
              </a:solidFill>
            </a:endParaRPr>
          </a:p>
          <a:p>
            <a:pPr marL="741363" lvl="2"/>
            <a:r>
              <a:rPr lang="en-US" sz="3200" dirty="0">
                <a:solidFill>
                  <a:srgbClr val="002060"/>
                </a:solidFill>
              </a:rPr>
              <a:t>Too many SC meetings; scheduling during the week</a:t>
            </a:r>
          </a:p>
          <a:p>
            <a:pPr marL="741363" lvl="2"/>
            <a:endParaRPr lang="en-US" sz="1300" dirty="0">
              <a:solidFill>
                <a:srgbClr val="002060"/>
              </a:solidFill>
            </a:endParaRPr>
          </a:p>
          <a:p>
            <a:pPr marL="741363" lvl="2"/>
            <a:r>
              <a:rPr lang="en-US" sz="3200" dirty="0">
                <a:solidFill>
                  <a:srgbClr val="002060"/>
                </a:solidFill>
              </a:rPr>
              <a:t>Printing the Magazine; go digital</a:t>
            </a:r>
          </a:p>
          <a:p>
            <a:pPr marL="741363" lvl="2"/>
            <a:r>
              <a:rPr lang="en-US" sz="3200" dirty="0">
                <a:solidFill>
                  <a:srgbClr val="002060"/>
                </a:solidFill>
              </a:rPr>
              <a:t>Everything is about raising money for the SHRM Foundation </a:t>
            </a:r>
          </a:p>
          <a:p>
            <a:pPr marL="741363" lvl="2"/>
            <a:endParaRPr lang="en-US" sz="1300" dirty="0">
              <a:solidFill>
                <a:srgbClr val="002060"/>
              </a:solidFill>
            </a:endParaRPr>
          </a:p>
          <a:p>
            <a:pPr marL="741363" lvl="2"/>
            <a:r>
              <a:rPr lang="en-US" sz="3200" dirty="0">
                <a:solidFill>
                  <a:srgbClr val="002060"/>
                </a:solidFill>
              </a:rPr>
              <a:t>Same people recycled on the board for 15 years, need new perspectives to appeal to younger career professionals</a:t>
            </a:r>
          </a:p>
          <a:p>
            <a:pPr marL="741363" lvl="2"/>
            <a:endParaRPr lang="en-US" sz="3200" dirty="0">
              <a:solidFill>
                <a:srgbClr val="002060"/>
              </a:solidFill>
            </a:endParaRPr>
          </a:p>
          <a:p>
            <a:pPr marL="741363" lvl="2"/>
            <a:endParaRPr lang="en-US" sz="1300" dirty="0">
              <a:solidFill>
                <a:srgbClr val="002060"/>
              </a:solidFill>
            </a:endParaRPr>
          </a:p>
          <a:p>
            <a:pPr marL="741363" lvl="2"/>
            <a:endParaRPr lang="en-US" sz="1200" dirty="0">
              <a:solidFill>
                <a:srgbClr val="002060"/>
              </a:solidFill>
            </a:endParaRPr>
          </a:p>
        </p:txBody>
      </p:sp>
    </p:spTree>
    <p:extLst>
      <p:ext uri="{BB962C8B-B14F-4D97-AF65-F5344CB8AC3E}">
        <p14:creationId xmlns:p14="http://schemas.microsoft.com/office/powerpoint/2010/main" val="64417049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7A63-FCCB-4DB2-AF6C-14244549BE4D}"/>
              </a:ext>
            </a:extLst>
          </p:cNvPr>
          <p:cNvSpPr>
            <a:spLocks noGrp="1"/>
          </p:cNvSpPr>
          <p:nvPr>
            <p:ph type="title"/>
          </p:nvPr>
        </p:nvSpPr>
        <p:spPr>
          <a:xfrm>
            <a:off x="838200" y="142876"/>
            <a:ext cx="10515600" cy="892174"/>
          </a:xfrm>
        </p:spPr>
        <p:txBody>
          <a:bodyPr/>
          <a:lstStyle/>
          <a:p>
            <a:r>
              <a:rPr lang="en-US" b="1" dirty="0"/>
              <a:t>4</a:t>
            </a:r>
            <a:r>
              <a:rPr lang="en-US" b="1" baseline="30000" dirty="0"/>
              <a:t>th</a:t>
            </a:r>
            <a:r>
              <a:rPr lang="en-US" b="1" dirty="0"/>
              <a:t> Quarter SC meeting AND SHRM VLS</a:t>
            </a:r>
          </a:p>
        </p:txBody>
      </p:sp>
      <p:sp>
        <p:nvSpPr>
          <p:cNvPr id="3" name="Content Placeholder 2">
            <a:extLst>
              <a:ext uri="{FF2B5EF4-FFF2-40B4-BE49-F238E27FC236}">
                <a16:creationId xmlns:a16="http://schemas.microsoft.com/office/drawing/2014/main" id="{0AFE0370-D144-427B-A695-9C09A0F9A313}"/>
              </a:ext>
            </a:extLst>
          </p:cNvPr>
          <p:cNvSpPr>
            <a:spLocks noGrp="1"/>
          </p:cNvSpPr>
          <p:nvPr>
            <p:ph idx="1"/>
          </p:nvPr>
        </p:nvSpPr>
        <p:spPr>
          <a:xfrm>
            <a:off x="2191103" y="2308926"/>
            <a:ext cx="1562100" cy="1045395"/>
          </a:xfrm>
          <a:ln w="19050">
            <a:solidFill>
              <a:schemeClr val="tx1"/>
            </a:solidFill>
          </a:ln>
        </p:spPr>
        <p:txBody>
          <a:bodyPr/>
          <a:lstStyle/>
          <a:p>
            <a:pPr marL="0" indent="0">
              <a:buNone/>
            </a:pPr>
            <a:r>
              <a:rPr lang="en-US" dirty="0"/>
              <a:t>Thurs</a:t>
            </a:r>
          </a:p>
          <a:p>
            <a:pPr marL="0" indent="0">
              <a:buNone/>
            </a:pPr>
            <a:r>
              <a:rPr lang="en-US" dirty="0"/>
              <a:t>Nov. 14</a:t>
            </a:r>
          </a:p>
        </p:txBody>
      </p:sp>
      <p:sp>
        <p:nvSpPr>
          <p:cNvPr id="4" name="Content Placeholder 2">
            <a:extLst>
              <a:ext uri="{FF2B5EF4-FFF2-40B4-BE49-F238E27FC236}">
                <a16:creationId xmlns:a16="http://schemas.microsoft.com/office/drawing/2014/main" id="{B799B624-BFB4-4C4B-8D00-71043A034742}"/>
              </a:ext>
            </a:extLst>
          </p:cNvPr>
          <p:cNvSpPr txBox="1">
            <a:spLocks/>
          </p:cNvSpPr>
          <p:nvPr/>
        </p:nvSpPr>
        <p:spPr>
          <a:xfrm>
            <a:off x="6487044" y="2308926"/>
            <a:ext cx="1562100" cy="1007409"/>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Friday</a:t>
            </a:r>
          </a:p>
          <a:p>
            <a:pPr marL="0" indent="0">
              <a:buFont typeface="Arial" panose="020B0604020202020204" pitchFamily="34" charset="0"/>
              <a:buNone/>
            </a:pPr>
            <a:r>
              <a:rPr lang="en-US" dirty="0"/>
              <a:t>Nov. 15</a:t>
            </a:r>
          </a:p>
        </p:txBody>
      </p:sp>
      <p:sp>
        <p:nvSpPr>
          <p:cNvPr id="5" name="Content Placeholder 2">
            <a:extLst>
              <a:ext uri="{FF2B5EF4-FFF2-40B4-BE49-F238E27FC236}">
                <a16:creationId xmlns:a16="http://schemas.microsoft.com/office/drawing/2014/main" id="{F98CECF6-B445-477C-B48D-C3D6FC336D19}"/>
              </a:ext>
            </a:extLst>
          </p:cNvPr>
          <p:cNvSpPr txBox="1">
            <a:spLocks/>
          </p:cNvSpPr>
          <p:nvPr/>
        </p:nvSpPr>
        <p:spPr>
          <a:xfrm>
            <a:off x="8671158" y="2308925"/>
            <a:ext cx="1562100" cy="1045395"/>
          </a:xfrm>
          <a:prstGeom prst="rect">
            <a:avLst/>
          </a:prstGeom>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Saturday</a:t>
            </a:r>
          </a:p>
          <a:p>
            <a:pPr marL="0" indent="0">
              <a:buFont typeface="Arial" panose="020B0604020202020204" pitchFamily="34" charset="0"/>
              <a:buNone/>
            </a:pPr>
            <a:r>
              <a:rPr lang="en-US" dirty="0"/>
              <a:t>Nov. 16</a:t>
            </a:r>
          </a:p>
        </p:txBody>
      </p:sp>
      <p:sp>
        <p:nvSpPr>
          <p:cNvPr id="6" name="TextBox 5">
            <a:extLst>
              <a:ext uri="{FF2B5EF4-FFF2-40B4-BE49-F238E27FC236}">
                <a16:creationId xmlns:a16="http://schemas.microsoft.com/office/drawing/2014/main" id="{3166E28B-013E-4682-ABDE-1BD328B6948D}"/>
              </a:ext>
            </a:extLst>
          </p:cNvPr>
          <p:cNvSpPr txBox="1"/>
          <p:nvPr/>
        </p:nvSpPr>
        <p:spPr>
          <a:xfrm>
            <a:off x="361966" y="6227285"/>
            <a:ext cx="5353389" cy="461665"/>
          </a:xfrm>
          <a:prstGeom prst="rect">
            <a:avLst/>
          </a:prstGeom>
          <a:noFill/>
        </p:spPr>
        <p:txBody>
          <a:bodyPr wrap="none" rtlCol="0">
            <a:spAutoFit/>
          </a:bodyPr>
          <a:lstStyle/>
          <a:p>
            <a:r>
              <a:rPr lang="en-US" sz="2400" dirty="0"/>
              <a:t>Note: Thanksgiving is November 28, 2019</a:t>
            </a:r>
          </a:p>
        </p:txBody>
      </p:sp>
      <p:sp>
        <p:nvSpPr>
          <p:cNvPr id="7" name="TextBox 6">
            <a:extLst>
              <a:ext uri="{FF2B5EF4-FFF2-40B4-BE49-F238E27FC236}">
                <a16:creationId xmlns:a16="http://schemas.microsoft.com/office/drawing/2014/main" id="{1BF1869E-0C0E-4617-A0CA-AFF4850E10EB}"/>
              </a:ext>
            </a:extLst>
          </p:cNvPr>
          <p:cNvSpPr txBox="1"/>
          <p:nvPr/>
        </p:nvSpPr>
        <p:spPr>
          <a:xfrm>
            <a:off x="298858" y="1153571"/>
            <a:ext cx="11337064" cy="954107"/>
          </a:xfrm>
          <a:prstGeom prst="rect">
            <a:avLst/>
          </a:prstGeom>
          <a:noFill/>
        </p:spPr>
        <p:txBody>
          <a:bodyPr wrap="square" rtlCol="0">
            <a:spAutoFit/>
          </a:bodyPr>
          <a:lstStyle/>
          <a:p>
            <a:r>
              <a:rPr lang="en-US" sz="2800" dirty="0"/>
              <a:t>Usually, 4Q SC meeting is last Friday of October. In 2019, this meeting will be in Northern Virginia. Principal business: election of officers</a:t>
            </a:r>
          </a:p>
        </p:txBody>
      </p:sp>
      <p:sp>
        <p:nvSpPr>
          <p:cNvPr id="8" name="TextBox 7">
            <a:extLst>
              <a:ext uri="{FF2B5EF4-FFF2-40B4-BE49-F238E27FC236}">
                <a16:creationId xmlns:a16="http://schemas.microsoft.com/office/drawing/2014/main" id="{CF3B4545-5E77-4E9F-A88A-F372E30AC33A}"/>
              </a:ext>
            </a:extLst>
          </p:cNvPr>
          <p:cNvSpPr txBox="1"/>
          <p:nvPr/>
        </p:nvSpPr>
        <p:spPr>
          <a:xfrm>
            <a:off x="159579" y="3092150"/>
            <a:ext cx="1849814" cy="1384995"/>
          </a:xfrm>
          <a:prstGeom prst="rect">
            <a:avLst/>
          </a:prstGeom>
          <a:noFill/>
        </p:spPr>
        <p:txBody>
          <a:bodyPr wrap="square" rtlCol="0">
            <a:spAutoFit/>
          </a:bodyPr>
          <a:lstStyle/>
          <a:p>
            <a:r>
              <a:rPr lang="en-US" sz="2800" dirty="0"/>
              <a:t>SHRM VLS is every November</a:t>
            </a:r>
          </a:p>
        </p:txBody>
      </p:sp>
      <p:sp>
        <p:nvSpPr>
          <p:cNvPr id="9" name="TextBox 8">
            <a:extLst>
              <a:ext uri="{FF2B5EF4-FFF2-40B4-BE49-F238E27FC236}">
                <a16:creationId xmlns:a16="http://schemas.microsoft.com/office/drawing/2014/main" id="{FF645551-4F12-464A-B7E3-2D828F3D6CC9}"/>
              </a:ext>
            </a:extLst>
          </p:cNvPr>
          <p:cNvSpPr txBox="1"/>
          <p:nvPr/>
        </p:nvSpPr>
        <p:spPr>
          <a:xfrm>
            <a:off x="2009393" y="3415316"/>
            <a:ext cx="2428091" cy="830997"/>
          </a:xfrm>
          <a:prstGeom prst="rect">
            <a:avLst/>
          </a:prstGeom>
          <a:noFill/>
        </p:spPr>
        <p:txBody>
          <a:bodyPr wrap="square" rtlCol="0">
            <a:spAutoFit/>
          </a:bodyPr>
          <a:lstStyle/>
          <a:p>
            <a:r>
              <a:rPr lang="en-US" sz="2400" dirty="0"/>
              <a:t>-A-Team visit to Capitol Hill</a:t>
            </a:r>
          </a:p>
        </p:txBody>
      </p:sp>
      <p:sp>
        <p:nvSpPr>
          <p:cNvPr id="10" name="TextBox 9">
            <a:extLst>
              <a:ext uri="{FF2B5EF4-FFF2-40B4-BE49-F238E27FC236}">
                <a16:creationId xmlns:a16="http://schemas.microsoft.com/office/drawing/2014/main" id="{A8AC2A64-7673-4273-B762-22E3D07B1E78}"/>
              </a:ext>
            </a:extLst>
          </p:cNvPr>
          <p:cNvSpPr txBox="1"/>
          <p:nvPr/>
        </p:nvSpPr>
        <p:spPr>
          <a:xfrm>
            <a:off x="2016329" y="4360764"/>
            <a:ext cx="2923942" cy="461665"/>
          </a:xfrm>
          <a:prstGeom prst="rect">
            <a:avLst/>
          </a:prstGeom>
          <a:noFill/>
        </p:spPr>
        <p:txBody>
          <a:bodyPr wrap="none" rtlCol="0">
            <a:spAutoFit/>
          </a:bodyPr>
          <a:lstStyle/>
          <a:p>
            <a:r>
              <a:rPr lang="en-US" sz="2400" dirty="0"/>
              <a:t>-Reg Bus Council mtgs</a:t>
            </a:r>
          </a:p>
        </p:txBody>
      </p:sp>
      <p:sp>
        <p:nvSpPr>
          <p:cNvPr id="11" name="TextBox 10">
            <a:extLst>
              <a:ext uri="{FF2B5EF4-FFF2-40B4-BE49-F238E27FC236}">
                <a16:creationId xmlns:a16="http://schemas.microsoft.com/office/drawing/2014/main" id="{D3F00902-0682-4787-95AF-7AD0351158E8}"/>
              </a:ext>
            </a:extLst>
          </p:cNvPr>
          <p:cNvSpPr txBox="1"/>
          <p:nvPr/>
        </p:nvSpPr>
        <p:spPr>
          <a:xfrm>
            <a:off x="2016329" y="4782161"/>
            <a:ext cx="3699026" cy="461665"/>
          </a:xfrm>
          <a:prstGeom prst="rect">
            <a:avLst/>
          </a:prstGeom>
          <a:noFill/>
        </p:spPr>
        <p:txBody>
          <a:bodyPr wrap="none" rtlCol="0">
            <a:spAutoFit/>
          </a:bodyPr>
          <a:lstStyle/>
          <a:p>
            <a:r>
              <a:rPr lang="en-US" sz="2400" dirty="0"/>
              <a:t>-State of Society + reception</a:t>
            </a:r>
          </a:p>
        </p:txBody>
      </p:sp>
      <p:sp>
        <p:nvSpPr>
          <p:cNvPr id="12" name="TextBox 11">
            <a:extLst>
              <a:ext uri="{FF2B5EF4-FFF2-40B4-BE49-F238E27FC236}">
                <a16:creationId xmlns:a16="http://schemas.microsoft.com/office/drawing/2014/main" id="{8232BA9B-6596-4D8C-A0A7-C4B9720B2790}"/>
              </a:ext>
            </a:extLst>
          </p:cNvPr>
          <p:cNvSpPr txBox="1"/>
          <p:nvPr/>
        </p:nvSpPr>
        <p:spPr>
          <a:xfrm>
            <a:off x="2009393" y="5280749"/>
            <a:ext cx="3487621" cy="461665"/>
          </a:xfrm>
          <a:prstGeom prst="rect">
            <a:avLst/>
          </a:prstGeom>
          <a:noFill/>
        </p:spPr>
        <p:txBody>
          <a:bodyPr wrap="none" rtlCol="0">
            <a:spAutoFit/>
          </a:bodyPr>
          <a:lstStyle/>
          <a:p>
            <a:r>
              <a:rPr lang="en-US" sz="2400" dirty="0"/>
              <a:t>-Council-sponsored dinner</a:t>
            </a:r>
          </a:p>
        </p:txBody>
      </p:sp>
      <p:sp>
        <p:nvSpPr>
          <p:cNvPr id="13" name="TextBox 12">
            <a:extLst>
              <a:ext uri="{FF2B5EF4-FFF2-40B4-BE49-F238E27FC236}">
                <a16:creationId xmlns:a16="http://schemas.microsoft.com/office/drawing/2014/main" id="{D4D923A6-E11D-4C78-9532-2435E07B3247}"/>
              </a:ext>
            </a:extLst>
          </p:cNvPr>
          <p:cNvSpPr txBox="1"/>
          <p:nvPr/>
        </p:nvSpPr>
        <p:spPr>
          <a:xfrm>
            <a:off x="6462072" y="4015480"/>
            <a:ext cx="1612044" cy="461665"/>
          </a:xfrm>
          <a:prstGeom prst="rect">
            <a:avLst/>
          </a:prstGeom>
          <a:noFill/>
        </p:spPr>
        <p:txBody>
          <a:bodyPr wrap="none" rtlCol="0">
            <a:spAutoFit/>
          </a:bodyPr>
          <a:lstStyle/>
          <a:p>
            <a:r>
              <a:rPr lang="en-US" sz="2400" dirty="0"/>
              <a:t>All day: VLS</a:t>
            </a:r>
          </a:p>
        </p:txBody>
      </p:sp>
      <p:sp>
        <p:nvSpPr>
          <p:cNvPr id="14" name="TextBox 13">
            <a:extLst>
              <a:ext uri="{FF2B5EF4-FFF2-40B4-BE49-F238E27FC236}">
                <a16:creationId xmlns:a16="http://schemas.microsoft.com/office/drawing/2014/main" id="{8F89D37A-91C5-435C-AA6F-3EC385F516F0}"/>
              </a:ext>
            </a:extLst>
          </p:cNvPr>
          <p:cNvSpPr txBox="1"/>
          <p:nvPr/>
        </p:nvSpPr>
        <p:spPr>
          <a:xfrm>
            <a:off x="8826148" y="4015480"/>
            <a:ext cx="1823641" cy="461665"/>
          </a:xfrm>
          <a:prstGeom prst="rect">
            <a:avLst/>
          </a:prstGeom>
          <a:noFill/>
        </p:spPr>
        <p:txBody>
          <a:bodyPr wrap="none" rtlCol="0">
            <a:spAutoFit/>
          </a:bodyPr>
          <a:lstStyle/>
          <a:p>
            <a:r>
              <a:rPr lang="en-US" sz="2400" dirty="0"/>
              <a:t>Half-day: VLS</a:t>
            </a:r>
          </a:p>
        </p:txBody>
      </p:sp>
      <p:sp>
        <p:nvSpPr>
          <p:cNvPr id="15" name="TextBox 14">
            <a:extLst>
              <a:ext uri="{FF2B5EF4-FFF2-40B4-BE49-F238E27FC236}">
                <a16:creationId xmlns:a16="http://schemas.microsoft.com/office/drawing/2014/main" id="{3CAAF04D-DFFB-4FF3-8B9D-6029B900209D}"/>
              </a:ext>
            </a:extLst>
          </p:cNvPr>
          <p:cNvSpPr txBox="1"/>
          <p:nvPr/>
        </p:nvSpPr>
        <p:spPr>
          <a:xfrm>
            <a:off x="1880401" y="5234196"/>
            <a:ext cx="4086989" cy="892552"/>
          </a:xfrm>
          <a:prstGeom prst="rect">
            <a:avLst/>
          </a:prstGeom>
          <a:solidFill>
            <a:srgbClr val="FF0000"/>
          </a:solidFill>
          <a:ln w="28575">
            <a:solidFill>
              <a:srgbClr val="0070C0"/>
            </a:solidFill>
          </a:ln>
        </p:spPr>
        <p:txBody>
          <a:bodyPr wrap="square" rtlCol="0">
            <a:spAutoFit/>
          </a:bodyPr>
          <a:lstStyle/>
          <a:p>
            <a:r>
              <a:rPr lang="en-US" sz="2600" dirty="0"/>
              <a:t>Thursday evening -STATE COUNCIL MEETING</a:t>
            </a:r>
          </a:p>
        </p:txBody>
      </p:sp>
      <p:sp>
        <p:nvSpPr>
          <p:cNvPr id="16" name="TextBox 15">
            <a:extLst>
              <a:ext uri="{FF2B5EF4-FFF2-40B4-BE49-F238E27FC236}">
                <a16:creationId xmlns:a16="http://schemas.microsoft.com/office/drawing/2014/main" id="{C16C266F-A1E6-4632-BCAF-5305D0D76561}"/>
              </a:ext>
            </a:extLst>
          </p:cNvPr>
          <p:cNvSpPr txBox="1"/>
          <p:nvPr/>
        </p:nvSpPr>
        <p:spPr>
          <a:xfrm>
            <a:off x="8671158" y="4615791"/>
            <a:ext cx="2927758" cy="1292662"/>
          </a:xfrm>
          <a:prstGeom prst="rect">
            <a:avLst/>
          </a:prstGeom>
          <a:solidFill>
            <a:srgbClr val="FF0000"/>
          </a:solidFill>
          <a:ln w="28575">
            <a:solidFill>
              <a:srgbClr val="0070C0"/>
            </a:solidFill>
          </a:ln>
        </p:spPr>
        <p:txBody>
          <a:bodyPr wrap="square" rtlCol="0">
            <a:spAutoFit/>
          </a:bodyPr>
          <a:lstStyle/>
          <a:p>
            <a:r>
              <a:rPr lang="en-US" sz="2600" dirty="0"/>
              <a:t>Sat. Afternoon - STATE COUNCIL MEETING</a:t>
            </a:r>
          </a:p>
        </p:txBody>
      </p:sp>
    </p:spTree>
    <p:extLst>
      <p:ext uri="{BB962C8B-B14F-4D97-AF65-F5344CB8AC3E}">
        <p14:creationId xmlns:p14="http://schemas.microsoft.com/office/powerpoint/2010/main" val="147069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8B0B0-7BF1-435E-8191-9448AEE34050}"/>
              </a:ext>
            </a:extLst>
          </p:cNvPr>
          <p:cNvPicPr>
            <a:picLocks noChangeAspect="1"/>
          </p:cNvPicPr>
          <p:nvPr/>
        </p:nvPicPr>
        <p:blipFill rotWithShape="1">
          <a:blip r:embed="rId2"/>
          <a:srcRect l="909" t="6734" r="1818"/>
          <a:stretch/>
        </p:blipFill>
        <p:spPr>
          <a:xfrm>
            <a:off x="166254" y="230909"/>
            <a:ext cx="11859491" cy="6396182"/>
          </a:xfrm>
          <a:prstGeom prst="rect">
            <a:avLst/>
          </a:prstGeom>
        </p:spPr>
      </p:pic>
    </p:spTree>
    <p:extLst>
      <p:ext uri="{BB962C8B-B14F-4D97-AF65-F5344CB8AC3E}">
        <p14:creationId xmlns:p14="http://schemas.microsoft.com/office/powerpoint/2010/main" val="226053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4825" y="225510"/>
            <a:ext cx="10515600" cy="892508"/>
          </a:xfrm>
        </p:spPr>
        <p:txBody>
          <a:bodyPr>
            <a:normAutofit/>
          </a:bodyPr>
          <a:lstStyle/>
          <a:p>
            <a:r>
              <a:rPr lang="en-US" sz="5400" b="1" dirty="0"/>
              <a:t>GOALS &amp; FOCUS</a:t>
            </a:r>
          </a:p>
        </p:txBody>
      </p:sp>
      <p:sp>
        <p:nvSpPr>
          <p:cNvPr id="4" name="Content Placeholder 3">
            <a:extLst>
              <a:ext uri="{FF2B5EF4-FFF2-40B4-BE49-F238E27FC236}">
                <a16:creationId xmlns:a16="http://schemas.microsoft.com/office/drawing/2014/main" id="{34023F83-BADC-4102-A152-068DD5396328}"/>
              </a:ext>
            </a:extLst>
          </p:cNvPr>
          <p:cNvSpPr>
            <a:spLocks noGrp="1"/>
          </p:cNvSpPr>
          <p:nvPr>
            <p:ph idx="1"/>
          </p:nvPr>
        </p:nvSpPr>
        <p:spPr>
          <a:xfrm>
            <a:off x="504825" y="2141536"/>
            <a:ext cx="5162550" cy="4351338"/>
          </a:xfrm>
        </p:spPr>
        <p:txBody>
          <a:bodyPr>
            <a:normAutofit/>
          </a:bodyPr>
          <a:lstStyle/>
          <a:p>
            <a:r>
              <a:rPr lang="en-US" sz="3600" dirty="0"/>
              <a:t>Annual conference</a:t>
            </a:r>
          </a:p>
          <a:p>
            <a:r>
              <a:rPr lang="en-US" sz="3600" dirty="0"/>
              <a:t>Leadership conference</a:t>
            </a:r>
          </a:p>
          <a:p>
            <a:r>
              <a:rPr lang="en-US" sz="3600" dirty="0"/>
              <a:t>SHRM</a:t>
            </a:r>
          </a:p>
          <a:p>
            <a:r>
              <a:rPr lang="en-US" sz="3600" dirty="0"/>
              <a:t>SHRM Foundation</a:t>
            </a:r>
          </a:p>
          <a:p>
            <a:r>
              <a:rPr lang="en-US" sz="3600" dirty="0"/>
              <a:t>Service/support to Chapters</a:t>
            </a:r>
          </a:p>
        </p:txBody>
      </p:sp>
      <p:sp>
        <p:nvSpPr>
          <p:cNvPr id="7" name="Rectangle 6">
            <a:extLst>
              <a:ext uri="{FF2B5EF4-FFF2-40B4-BE49-F238E27FC236}">
                <a16:creationId xmlns:a16="http://schemas.microsoft.com/office/drawing/2014/main" id="{D75B25DE-80AF-4E9A-96D1-97966E843C84}"/>
              </a:ext>
            </a:extLst>
          </p:cNvPr>
          <p:cNvSpPr/>
          <p:nvPr/>
        </p:nvSpPr>
        <p:spPr>
          <a:xfrm>
            <a:off x="5355200" y="2141525"/>
            <a:ext cx="6554230" cy="4002121"/>
          </a:xfrm>
          <a:prstGeom prst="rect">
            <a:avLst/>
          </a:prstGeom>
        </p:spPr>
        <p:txBody>
          <a:bodyPr vert="horz" lIns="91440" tIns="45720" rIns="91440" bIns="45720" rtlCol="0">
            <a:normAutofit lnSpcReduction="10000"/>
          </a:bodyPr>
          <a:lstStyle/>
          <a:p>
            <a:pPr marL="228600" indent="-228600">
              <a:lnSpc>
                <a:spcPct val="90000"/>
              </a:lnSpc>
              <a:spcBef>
                <a:spcPts val="1000"/>
              </a:spcBef>
              <a:buFont typeface="Arial" panose="020B0604020202020204" pitchFamily="34" charset="0"/>
              <a:buChar char="•"/>
            </a:pPr>
            <a:r>
              <a:rPr lang="en-US" sz="3600" dirty="0"/>
              <a:t>Numerous, source of funds</a:t>
            </a:r>
          </a:p>
          <a:p>
            <a:pPr marL="228600" indent="-228600">
              <a:lnSpc>
                <a:spcPct val="90000"/>
              </a:lnSpc>
              <a:spcBef>
                <a:spcPts val="1000"/>
              </a:spcBef>
              <a:buFont typeface="Arial" panose="020B0604020202020204" pitchFamily="34" charset="0"/>
              <a:buChar char="•"/>
            </a:pPr>
            <a:r>
              <a:rPr lang="en-US" sz="3600" dirty="0"/>
              <a:t>Prepare &amp; educate leaders</a:t>
            </a:r>
          </a:p>
          <a:p>
            <a:pPr marL="228600" indent="-228600">
              <a:lnSpc>
                <a:spcPct val="90000"/>
              </a:lnSpc>
              <a:spcBef>
                <a:spcPts val="1000"/>
              </a:spcBef>
              <a:buFont typeface="Arial" panose="020B0604020202020204" pitchFamily="34" charset="0"/>
              <a:buChar char="•"/>
            </a:pPr>
            <a:r>
              <a:rPr lang="en-US" sz="3600" dirty="0"/>
              <a:t>Resources, $$, leadership, focus</a:t>
            </a:r>
          </a:p>
          <a:p>
            <a:pPr marL="228600" indent="-228600">
              <a:lnSpc>
                <a:spcPct val="90000"/>
              </a:lnSpc>
              <a:spcBef>
                <a:spcPts val="1000"/>
              </a:spcBef>
              <a:buFont typeface="Arial" panose="020B0604020202020204" pitchFamily="34" charset="0"/>
              <a:buChar char="•"/>
            </a:pPr>
            <a:r>
              <a:rPr lang="en-US" sz="3600" dirty="0"/>
              <a:t>Resources, scholarships</a:t>
            </a:r>
          </a:p>
          <a:p>
            <a:pPr marL="228600" indent="-228600">
              <a:lnSpc>
                <a:spcPct val="90000"/>
              </a:lnSpc>
              <a:spcBef>
                <a:spcPts val="1000"/>
              </a:spcBef>
              <a:buFont typeface="Arial" panose="020B0604020202020204" pitchFamily="34" charset="0"/>
              <a:buChar char="•"/>
            </a:pPr>
            <a:r>
              <a:rPr lang="en-US" sz="3600" dirty="0"/>
              <a:t>What they need…and when from CLA’s, Functional &amp; District Directors</a:t>
            </a:r>
          </a:p>
        </p:txBody>
      </p:sp>
      <p:sp>
        <p:nvSpPr>
          <p:cNvPr id="8" name="TextBox 7">
            <a:extLst>
              <a:ext uri="{FF2B5EF4-FFF2-40B4-BE49-F238E27FC236}">
                <a16:creationId xmlns:a16="http://schemas.microsoft.com/office/drawing/2014/main" id="{BBFA1279-C5AF-40B4-A4D2-30CF59E5D413}"/>
              </a:ext>
            </a:extLst>
          </p:cNvPr>
          <p:cNvSpPr txBox="1"/>
          <p:nvPr/>
        </p:nvSpPr>
        <p:spPr>
          <a:xfrm>
            <a:off x="504825" y="1332345"/>
            <a:ext cx="3577774" cy="707886"/>
          </a:xfrm>
          <a:prstGeom prst="rect">
            <a:avLst/>
          </a:prstGeom>
          <a:noFill/>
        </p:spPr>
        <p:txBody>
          <a:bodyPr wrap="none" rtlCol="0">
            <a:spAutoFit/>
          </a:bodyPr>
          <a:lstStyle/>
          <a:p>
            <a:r>
              <a:rPr lang="en-US" sz="4000" b="1" dirty="0"/>
              <a:t>AREA OF FOCUS</a:t>
            </a:r>
          </a:p>
        </p:txBody>
      </p:sp>
      <p:sp>
        <p:nvSpPr>
          <p:cNvPr id="9" name="TextBox 8">
            <a:extLst>
              <a:ext uri="{FF2B5EF4-FFF2-40B4-BE49-F238E27FC236}">
                <a16:creationId xmlns:a16="http://schemas.microsoft.com/office/drawing/2014/main" id="{F401773D-F7A5-4AA3-9799-D59B4DEB6BFA}"/>
              </a:ext>
            </a:extLst>
          </p:cNvPr>
          <p:cNvSpPr txBox="1"/>
          <p:nvPr/>
        </p:nvSpPr>
        <p:spPr>
          <a:xfrm>
            <a:off x="5276542" y="1298987"/>
            <a:ext cx="6554230" cy="707886"/>
          </a:xfrm>
          <a:prstGeom prst="rect">
            <a:avLst/>
          </a:prstGeom>
          <a:noFill/>
        </p:spPr>
        <p:txBody>
          <a:bodyPr wrap="none" rtlCol="0">
            <a:spAutoFit/>
          </a:bodyPr>
          <a:lstStyle>
            <a:defPPr>
              <a:defRPr lang="en-US"/>
            </a:defPPr>
            <a:lvl1pPr>
              <a:defRPr sz="4000" b="1"/>
            </a:lvl1pPr>
          </a:lstStyle>
          <a:p>
            <a:r>
              <a:rPr lang="en-US" dirty="0"/>
              <a:t>VALUE/BENEFIT TO CHAPTERS</a:t>
            </a:r>
          </a:p>
        </p:txBody>
      </p:sp>
    </p:spTree>
    <p:extLst>
      <p:ext uri="{BB962C8B-B14F-4D97-AF65-F5344CB8AC3E}">
        <p14:creationId xmlns:p14="http://schemas.microsoft.com/office/powerpoint/2010/main" val="2398231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fade">
                                      <p:cBhvr>
                                        <p:cTn id="50" dur="1000"/>
                                        <p:tgtEl>
                                          <p:spTgt spid="7">
                                            <p:txEl>
                                              <p:pRg st="0" end="0"/>
                                            </p:txEl>
                                          </p:spTgt>
                                        </p:tgtEl>
                                      </p:cBhvr>
                                    </p:animEffect>
                                    <p:anim calcmode="lin" valueType="num">
                                      <p:cBhvr>
                                        <p:cTn id="5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1000"/>
                                        <p:tgtEl>
                                          <p:spTgt spid="7">
                                            <p:txEl>
                                              <p:pRg st="1" end="1"/>
                                            </p:txEl>
                                          </p:spTgt>
                                        </p:tgtEl>
                                      </p:cBhvr>
                                    </p:animEffect>
                                    <p:anim calcmode="lin" valueType="num">
                                      <p:cBhvr>
                                        <p:cTn id="5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2" end="2"/>
                                            </p:txEl>
                                          </p:spTgt>
                                        </p:tgtEl>
                                        <p:attrNameLst>
                                          <p:attrName>style.visibility</p:attrName>
                                        </p:attrNameLst>
                                      </p:cBhvr>
                                      <p:to>
                                        <p:strVal val="visible"/>
                                      </p:to>
                                    </p:set>
                                    <p:animEffect transition="in" filter="fade">
                                      <p:cBhvr>
                                        <p:cTn id="64" dur="1000"/>
                                        <p:tgtEl>
                                          <p:spTgt spid="7">
                                            <p:txEl>
                                              <p:pRg st="2" end="2"/>
                                            </p:txEl>
                                          </p:spTgt>
                                        </p:tgtEl>
                                      </p:cBhvr>
                                    </p:animEffect>
                                    <p:anim calcmode="lin" valueType="num">
                                      <p:cBhvr>
                                        <p:cTn id="6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animEffect transition="in" filter="fade">
                                      <p:cBhvr>
                                        <p:cTn id="71" dur="1000"/>
                                        <p:tgtEl>
                                          <p:spTgt spid="7">
                                            <p:txEl>
                                              <p:pRg st="3" end="3"/>
                                            </p:txEl>
                                          </p:spTgt>
                                        </p:tgtEl>
                                      </p:cBhvr>
                                    </p:animEffect>
                                    <p:anim calcmode="lin" valueType="num">
                                      <p:cBhvr>
                                        <p:cTn id="7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7">
                                            <p:txEl>
                                              <p:pRg st="4" end="4"/>
                                            </p:txEl>
                                          </p:spTgt>
                                        </p:tgtEl>
                                        <p:attrNameLst>
                                          <p:attrName>style.visibility</p:attrName>
                                        </p:attrNameLst>
                                      </p:cBhvr>
                                      <p:to>
                                        <p:strVal val="visible"/>
                                      </p:to>
                                    </p:set>
                                    <p:animEffect transition="in" filter="fade">
                                      <p:cBhvr>
                                        <p:cTn id="78" dur="1000"/>
                                        <p:tgtEl>
                                          <p:spTgt spid="7">
                                            <p:txEl>
                                              <p:pRg st="4" end="4"/>
                                            </p:txEl>
                                          </p:spTgt>
                                        </p:tgtEl>
                                      </p:cBhvr>
                                    </p:animEffect>
                                    <p:anim calcmode="lin" valueType="num">
                                      <p:cBhvr>
                                        <p:cTn id="7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46" y="508785"/>
            <a:ext cx="10981125" cy="1886942"/>
          </a:xfrm>
        </p:spPr>
        <p:txBody>
          <a:bodyPr vert="horz" lIns="91440" tIns="45720" rIns="91440" bIns="45720" rtlCol="0" anchor="ctr">
            <a:noAutofit/>
          </a:bodyPr>
          <a:lstStyle/>
          <a:p>
            <a:r>
              <a:rPr lang="en-US" sz="4000" dirty="0"/>
              <a:t>STRATEGY # 1: </a:t>
            </a:r>
            <a:r>
              <a:rPr lang="en-US" sz="4000" b="1" dirty="0"/>
              <a:t>INTERNAL FOCUS</a:t>
            </a:r>
            <a:br>
              <a:rPr lang="en-US" sz="4000" b="1" dirty="0"/>
            </a:br>
            <a:r>
              <a:rPr lang="en-US" sz="4000" dirty="0"/>
              <a:t>SUPPORT/DEVELOP A Framework for decision-making, COUNCIL operational support, &amp; corporate PARTNER and sponsorships</a:t>
            </a:r>
          </a:p>
        </p:txBody>
      </p:sp>
      <p:sp>
        <p:nvSpPr>
          <p:cNvPr id="5" name="Slide Number Placeholder 4"/>
          <p:cNvSpPr>
            <a:spLocks noGrp="1"/>
          </p:cNvSpPr>
          <p:nvPr>
            <p:ph type="sldNum" sz="quarter" idx="12"/>
          </p:nvPr>
        </p:nvSpPr>
        <p:spPr/>
        <p:txBody>
          <a:bodyPr/>
          <a:lstStyle/>
          <a:p>
            <a:fld id="{4FAB73BC-B049-4115-A692-8D63A059BFB8}" type="slidenum">
              <a:rPr lang="en-US" smtClean="0"/>
              <a:t>35</a:t>
            </a:fld>
            <a:endParaRPr lang="en-US" dirty="0"/>
          </a:p>
        </p:txBody>
      </p:sp>
      <p:pic>
        <p:nvPicPr>
          <p:cNvPr id="6" name="Picture 6" descr="https://s3.amazonaws.com/higherlogicdownload/SHRM/Contacts/ff67949e-7b5e-40f9-9c23-26a41eae1842/TinyMCE/tmM7jql1TOGJbjnDLIm0_SHRM_AffiliateOf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37" y="5442013"/>
            <a:ext cx="1752219" cy="12376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3549AF-6D0A-48DA-8AF4-6516AF8E9BB5}"/>
              </a:ext>
            </a:extLst>
          </p:cNvPr>
          <p:cNvSpPr/>
          <p:nvPr/>
        </p:nvSpPr>
        <p:spPr>
          <a:xfrm>
            <a:off x="506946" y="2991832"/>
            <a:ext cx="9855329" cy="2450181"/>
          </a:xfrm>
          <a:prstGeom prst="rect">
            <a:avLst/>
          </a:prstGeom>
        </p:spPr>
        <p:txBody>
          <a:bodyPr vert="horz" lIns="91440" tIns="45720" rIns="91440" bIns="45720" rtlCol="0" anchor="ctr">
            <a:noAutofit/>
          </a:bodyPr>
          <a:lstStyle/>
          <a:p>
            <a:pPr>
              <a:lnSpc>
                <a:spcPct val="90000"/>
              </a:lnSpc>
              <a:spcBef>
                <a:spcPct val="0"/>
              </a:spcBef>
            </a:pPr>
            <a:r>
              <a:rPr lang="en-US" sz="4000" dirty="0">
                <a:latin typeface="+mj-lt"/>
                <a:ea typeface="+mj-ea"/>
                <a:cs typeface="+mj-cs"/>
              </a:rPr>
              <a:t>Strategy # 2: </a:t>
            </a:r>
            <a:r>
              <a:rPr lang="en-US" sz="4000" b="1" dirty="0">
                <a:latin typeface="+mj-lt"/>
                <a:ea typeface="+mj-ea"/>
                <a:cs typeface="+mj-cs"/>
              </a:rPr>
              <a:t>EXTERNAL FOCUS</a:t>
            </a:r>
            <a:br>
              <a:rPr lang="en-US" sz="4000" dirty="0">
                <a:latin typeface="+mj-lt"/>
                <a:ea typeface="+mj-ea"/>
                <a:cs typeface="+mj-cs"/>
              </a:rPr>
            </a:br>
            <a:r>
              <a:rPr lang="en-US" sz="4000" dirty="0">
                <a:latin typeface="+mj-lt"/>
                <a:ea typeface="+mj-ea"/>
                <a:cs typeface="+mj-cs"/>
              </a:rPr>
              <a:t>KEEPING VASHRM relevant in the face of multiple competing priorities and options</a:t>
            </a:r>
          </a:p>
        </p:txBody>
      </p:sp>
      <p:sp>
        <p:nvSpPr>
          <p:cNvPr id="8" name="TextBox 7">
            <a:extLst>
              <a:ext uri="{FF2B5EF4-FFF2-40B4-BE49-F238E27FC236}">
                <a16:creationId xmlns:a16="http://schemas.microsoft.com/office/drawing/2014/main" id="{E73AC8DA-ED71-4F72-B8D0-64CA480B6E7F}"/>
              </a:ext>
            </a:extLst>
          </p:cNvPr>
          <p:cNvSpPr txBox="1"/>
          <p:nvPr/>
        </p:nvSpPr>
        <p:spPr>
          <a:xfrm>
            <a:off x="2388317" y="2566421"/>
            <a:ext cx="8524770" cy="646331"/>
          </a:xfrm>
          <a:prstGeom prst="rect">
            <a:avLst/>
          </a:prstGeom>
          <a:noFill/>
        </p:spPr>
        <p:txBody>
          <a:bodyPr wrap="none" rtlCol="0">
            <a:spAutoFit/>
          </a:bodyPr>
          <a:lstStyle/>
          <a:p>
            <a:pPr marL="571500" indent="-571500">
              <a:buFont typeface="Wingdings" panose="05000000000000000000" pitchFamily="2" charset="2"/>
              <a:buChar char="Ø"/>
            </a:pPr>
            <a:r>
              <a:rPr lang="en-US" sz="3600" dirty="0"/>
              <a:t>Deliver value, allow for focus and support</a:t>
            </a:r>
          </a:p>
        </p:txBody>
      </p:sp>
      <p:sp>
        <p:nvSpPr>
          <p:cNvPr id="9" name="TextBox 8">
            <a:extLst>
              <a:ext uri="{FF2B5EF4-FFF2-40B4-BE49-F238E27FC236}">
                <a16:creationId xmlns:a16="http://schemas.microsoft.com/office/drawing/2014/main" id="{2B414335-C4A3-483A-AB00-FE02D1972205}"/>
              </a:ext>
            </a:extLst>
          </p:cNvPr>
          <p:cNvSpPr txBox="1"/>
          <p:nvPr/>
        </p:nvSpPr>
        <p:spPr>
          <a:xfrm>
            <a:off x="2609125" y="5156021"/>
            <a:ext cx="7089980" cy="1754326"/>
          </a:xfrm>
          <a:prstGeom prst="rect">
            <a:avLst/>
          </a:prstGeom>
          <a:noFill/>
        </p:spPr>
        <p:txBody>
          <a:bodyPr wrap="square" rtlCol="0">
            <a:spAutoFit/>
          </a:bodyPr>
          <a:lstStyle>
            <a:defPPr>
              <a:defRPr lang="en-US"/>
            </a:defPPr>
            <a:lvl1pPr>
              <a:defRPr sz="3600"/>
            </a:lvl1pPr>
          </a:lstStyle>
          <a:p>
            <a:pPr marL="571500" indent="-571500">
              <a:buFont typeface="Wingdings" panose="05000000000000000000" pitchFamily="2" charset="2"/>
              <a:buChar char="Ø"/>
            </a:pPr>
            <a:r>
              <a:rPr lang="en-US" dirty="0"/>
              <a:t>Continue to attract members, identify successors, develop leaders</a:t>
            </a:r>
          </a:p>
        </p:txBody>
      </p:sp>
    </p:spTree>
    <p:extLst>
      <p:ext uri="{BB962C8B-B14F-4D97-AF65-F5344CB8AC3E}">
        <p14:creationId xmlns:p14="http://schemas.microsoft.com/office/powerpoint/2010/main" val="593069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589" y="300957"/>
            <a:ext cx="11842411" cy="1665576"/>
          </a:xfrm>
        </p:spPr>
        <p:txBody>
          <a:bodyPr>
            <a:noAutofit/>
          </a:bodyPr>
          <a:lstStyle/>
          <a:p>
            <a:r>
              <a:rPr lang="en-US" sz="5400" b="1" dirty="0"/>
              <a:t>HELP WANTED – </a:t>
            </a:r>
            <a:br>
              <a:rPr lang="en-US" sz="5400" b="1" dirty="0"/>
            </a:br>
            <a:endParaRPr lang="en-US" sz="5400" b="1" dirty="0"/>
          </a:p>
        </p:txBody>
      </p:sp>
      <p:sp>
        <p:nvSpPr>
          <p:cNvPr id="3" name="Content Placeholder 2"/>
          <p:cNvSpPr>
            <a:spLocks noGrp="1"/>
          </p:cNvSpPr>
          <p:nvPr>
            <p:ph idx="1"/>
          </p:nvPr>
        </p:nvSpPr>
        <p:spPr>
          <a:xfrm>
            <a:off x="678280" y="1527628"/>
            <a:ext cx="11513720" cy="4351338"/>
          </a:xfrm>
        </p:spPr>
        <p:txBody>
          <a:bodyPr>
            <a:normAutofit/>
          </a:bodyPr>
          <a:lstStyle/>
          <a:p>
            <a:pPr lvl="0"/>
            <a:r>
              <a:rPr lang="en-US" sz="5000" dirty="0"/>
              <a:t>STATE COUNCIL MEMBERS </a:t>
            </a:r>
          </a:p>
          <a:p>
            <a:pPr lvl="1"/>
            <a:r>
              <a:rPr lang="en-US" sz="4600" dirty="0"/>
              <a:t>Talk to Michael or Betty</a:t>
            </a:r>
          </a:p>
          <a:p>
            <a:pPr lvl="0"/>
            <a:r>
              <a:rPr lang="en-US" sz="5000" dirty="0"/>
              <a:t>2020 CONFERENCE COMMITTEE MEMBERS</a:t>
            </a:r>
          </a:p>
          <a:p>
            <a:pPr lvl="1"/>
            <a:r>
              <a:rPr lang="en-US" sz="4600" dirty="0"/>
              <a:t>Talk to Gail, Josie or Deron</a:t>
            </a:r>
          </a:p>
          <a:p>
            <a:pPr lvl="0"/>
            <a:endParaRPr lang="en-US" sz="5000" dirty="0"/>
          </a:p>
          <a:p>
            <a:endParaRPr lang="en-US" sz="5000" dirty="0"/>
          </a:p>
        </p:txBody>
      </p:sp>
      <p:pic>
        <p:nvPicPr>
          <p:cNvPr id="4" name="Picture 6" descr="https://s3.amazonaws.com/higherlogicdownload/SHRM/Contacts/ff67949e-7b5e-40f9-9c23-26a41eae1842/TinyMCE/tmM7jql1TOGJbjnDLIm0_SHRM_AffiliateOf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89" y="5440060"/>
            <a:ext cx="1752219" cy="123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862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B0177F4-F906-49BC-99BA-B54BC3CCE7AF}"/>
              </a:ext>
            </a:extLst>
          </p:cNvPr>
          <p:cNvSpPr>
            <a:spLocks noGrp="1"/>
          </p:cNvSpPr>
          <p:nvPr>
            <p:ph type="ctrTitle"/>
          </p:nvPr>
        </p:nvSpPr>
        <p:spPr>
          <a:xfrm>
            <a:off x="519442" y="117759"/>
            <a:ext cx="8641877" cy="813145"/>
          </a:xfrm>
        </p:spPr>
        <p:txBody>
          <a:bodyPr>
            <a:normAutofit/>
          </a:bodyPr>
          <a:lstStyle/>
          <a:p>
            <a:pPr>
              <a:lnSpc>
                <a:spcPct val="100000"/>
              </a:lnSpc>
            </a:pPr>
            <a:r>
              <a:rPr lang="en-US" sz="4000" dirty="0"/>
              <a:t>BETTER WORKPLACES, BETTER WORLD</a:t>
            </a:r>
          </a:p>
        </p:txBody>
      </p:sp>
      <p:sp>
        <p:nvSpPr>
          <p:cNvPr id="5" name="Slide Number Placeholder 4">
            <a:extLst>
              <a:ext uri="{FF2B5EF4-FFF2-40B4-BE49-F238E27FC236}">
                <a16:creationId xmlns:a16="http://schemas.microsoft.com/office/drawing/2014/main" id="{A8F34726-C8F8-421B-BE7C-71232E9108F3}"/>
              </a:ext>
            </a:extLst>
          </p:cNvPr>
          <p:cNvSpPr>
            <a:spLocks noGrp="1"/>
          </p:cNvSpPr>
          <p:nvPr>
            <p:ph type="sldNum" sz="quarter" idx="4"/>
          </p:nvPr>
        </p:nvSpPr>
        <p:spPr/>
        <p:txBody>
          <a:bodyPr/>
          <a:lstStyle/>
          <a:p>
            <a:fld id="{48954461-202F-6344-AC23-708D5D79AD63}" type="slidenum">
              <a:rPr lang="en-US" smtClean="0"/>
              <a:pPr/>
              <a:t>4</a:t>
            </a:fld>
            <a:endParaRPr lang="en-US" dirty="0"/>
          </a:p>
        </p:txBody>
      </p:sp>
      <p:pic>
        <p:nvPicPr>
          <p:cNvPr id="8" name="Picture 7" descr="https://lp.shrm.org/rs/823-TWS-984/images/Getting%20Talent%20Back%20to%20Work%20banner.png">
            <a:hlinkClick r:id="rId5" tgtFrame="&quot;_blank&quot;"/>
            <a:extLst>
              <a:ext uri="{FF2B5EF4-FFF2-40B4-BE49-F238E27FC236}">
                <a16:creationId xmlns:a16="http://schemas.microsoft.com/office/drawing/2014/main" id="{601C55E5-A5FB-492C-9FA2-C4C0A291F79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95781"/>
            <a:ext cx="12192000" cy="4553271"/>
          </a:xfrm>
          <a:prstGeom prst="rect">
            <a:avLst/>
          </a:prstGeom>
          <a:noFill/>
          <a:ln>
            <a:noFill/>
          </a:ln>
        </p:spPr>
      </p:pic>
    </p:spTree>
    <p:extLst>
      <p:ext uri="{BB962C8B-B14F-4D97-AF65-F5344CB8AC3E}">
        <p14:creationId xmlns:p14="http://schemas.microsoft.com/office/powerpoint/2010/main" val="6821732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3D3C-0858-4500-BA4B-DE1AAFE3AD4B}"/>
              </a:ext>
            </a:extLst>
          </p:cNvPr>
          <p:cNvSpPr>
            <a:spLocks noGrp="1"/>
          </p:cNvSpPr>
          <p:nvPr>
            <p:ph type="title"/>
          </p:nvPr>
        </p:nvSpPr>
        <p:spPr/>
        <p:txBody>
          <a:bodyPr/>
          <a:lstStyle/>
          <a:p>
            <a:r>
              <a:rPr lang="en-US" dirty="0"/>
              <a:t>STUDENTS AT CONFERENCE	</a:t>
            </a:r>
          </a:p>
        </p:txBody>
      </p:sp>
      <p:sp>
        <p:nvSpPr>
          <p:cNvPr id="3" name="Content Placeholder 2">
            <a:extLst>
              <a:ext uri="{FF2B5EF4-FFF2-40B4-BE49-F238E27FC236}">
                <a16:creationId xmlns:a16="http://schemas.microsoft.com/office/drawing/2014/main" id="{58D70214-FD64-4624-8DEA-D42A5CB38A2F}"/>
              </a:ext>
            </a:extLst>
          </p:cNvPr>
          <p:cNvSpPr>
            <a:spLocks noGrp="1"/>
          </p:cNvSpPr>
          <p:nvPr>
            <p:ph idx="1"/>
          </p:nvPr>
        </p:nvSpPr>
        <p:spPr>
          <a:xfrm>
            <a:off x="838200" y="1825625"/>
            <a:ext cx="10814108" cy="4351338"/>
          </a:xfrm>
        </p:spPr>
        <p:txBody>
          <a:bodyPr/>
          <a:lstStyle/>
          <a:p>
            <a:r>
              <a:rPr lang="en-US" dirty="0"/>
              <a:t>James Madison University</a:t>
            </a:r>
          </a:p>
          <a:p>
            <a:r>
              <a:rPr lang="en-US" dirty="0"/>
              <a:t>Liberty University</a:t>
            </a:r>
          </a:p>
          <a:p>
            <a:r>
              <a:rPr lang="en-US" dirty="0"/>
              <a:t>Old Dominion University – sponsoring Emerging Professionals reception</a:t>
            </a:r>
          </a:p>
          <a:p>
            <a:r>
              <a:rPr lang="en-US" dirty="0"/>
              <a:t>Frostburg State University, MD</a:t>
            </a:r>
          </a:p>
          <a:p>
            <a:endParaRPr lang="en-US" dirty="0"/>
          </a:p>
        </p:txBody>
      </p:sp>
      <p:pic>
        <p:nvPicPr>
          <p:cNvPr id="4" name="Picture 6" descr="Image result for jmu">
            <a:extLst>
              <a:ext uri="{FF2B5EF4-FFF2-40B4-BE49-F238E27FC236}">
                <a16:creationId xmlns:a16="http://schemas.microsoft.com/office/drawing/2014/main" id="{E4A3ECAF-11D6-44EE-81CE-D96990462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3000" y="365125"/>
            <a:ext cx="3913632" cy="22014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Image result for liberty university">
            <a:extLst>
              <a:ext uri="{FF2B5EF4-FFF2-40B4-BE49-F238E27FC236}">
                <a16:creationId xmlns:a16="http://schemas.microsoft.com/office/drawing/2014/main" id="{D8D9E538-41B0-4740-AEC3-2CE478497CC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332" r="15049"/>
          <a:stretch/>
        </p:blipFill>
        <p:spPr bwMode="auto">
          <a:xfrm>
            <a:off x="642690" y="4214913"/>
            <a:ext cx="2615247" cy="20802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ostburg State University">
            <a:extLst>
              <a:ext uri="{FF2B5EF4-FFF2-40B4-BE49-F238E27FC236}">
                <a16:creationId xmlns:a16="http://schemas.microsoft.com/office/drawing/2014/main" id="{0D28BF6E-A02D-4E9A-AA66-4DE517924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4291458"/>
            <a:ext cx="4114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ODU">
            <a:extLst>
              <a:ext uri="{FF2B5EF4-FFF2-40B4-BE49-F238E27FC236}">
                <a16:creationId xmlns:a16="http://schemas.microsoft.com/office/drawing/2014/main" id="{18954C90-96B6-427E-951B-224F6B4237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0070" y="3793908"/>
            <a:ext cx="3451860" cy="292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60587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3D3C-0858-4500-BA4B-DE1AAFE3AD4B}"/>
              </a:ext>
            </a:extLst>
          </p:cNvPr>
          <p:cNvSpPr>
            <a:spLocks noGrp="1"/>
          </p:cNvSpPr>
          <p:nvPr>
            <p:ph type="title"/>
          </p:nvPr>
        </p:nvSpPr>
        <p:spPr>
          <a:xfrm>
            <a:off x="838200" y="309369"/>
            <a:ext cx="10515600" cy="1325563"/>
          </a:xfrm>
        </p:spPr>
        <p:txBody>
          <a:bodyPr>
            <a:normAutofit/>
          </a:bodyPr>
          <a:lstStyle/>
          <a:p>
            <a:r>
              <a:rPr lang="en-US" sz="4800" b="1" dirty="0"/>
              <a:t>Engaging At-Large Members</a:t>
            </a:r>
          </a:p>
        </p:txBody>
      </p:sp>
      <p:sp>
        <p:nvSpPr>
          <p:cNvPr id="3" name="Content Placeholder 2">
            <a:extLst>
              <a:ext uri="{FF2B5EF4-FFF2-40B4-BE49-F238E27FC236}">
                <a16:creationId xmlns:a16="http://schemas.microsoft.com/office/drawing/2014/main" id="{58D70214-FD64-4624-8DEA-D42A5CB38A2F}"/>
              </a:ext>
            </a:extLst>
          </p:cNvPr>
          <p:cNvSpPr>
            <a:spLocks noGrp="1"/>
          </p:cNvSpPr>
          <p:nvPr>
            <p:ph idx="1"/>
          </p:nvPr>
        </p:nvSpPr>
        <p:spPr/>
        <p:txBody>
          <a:bodyPr/>
          <a:lstStyle/>
          <a:p>
            <a:r>
              <a:rPr lang="en-US" dirty="0"/>
              <a:t>HR Virginia booth in the Exhibit Hall</a:t>
            </a:r>
          </a:p>
        </p:txBody>
      </p:sp>
      <p:pic>
        <p:nvPicPr>
          <p:cNvPr id="4" name="Picture 3">
            <a:extLst>
              <a:ext uri="{FF2B5EF4-FFF2-40B4-BE49-F238E27FC236}">
                <a16:creationId xmlns:a16="http://schemas.microsoft.com/office/drawing/2014/main" id="{C8D654E7-E152-4409-953D-06A5663F8347}"/>
              </a:ext>
            </a:extLst>
          </p:cNvPr>
          <p:cNvPicPr>
            <a:picLocks noChangeAspect="1"/>
          </p:cNvPicPr>
          <p:nvPr/>
        </p:nvPicPr>
        <p:blipFill rotWithShape="1">
          <a:blip r:embed="rId4"/>
          <a:srcRect l="6875" t="40595" r="52045" b="10755"/>
          <a:stretch/>
        </p:blipFill>
        <p:spPr>
          <a:xfrm>
            <a:off x="3276600" y="2854036"/>
            <a:ext cx="5008418" cy="2974110"/>
          </a:xfrm>
          <a:prstGeom prst="rect">
            <a:avLst/>
          </a:prstGeom>
        </p:spPr>
      </p:pic>
    </p:spTree>
    <p:extLst>
      <p:ext uri="{BB962C8B-B14F-4D97-AF65-F5344CB8AC3E}">
        <p14:creationId xmlns:p14="http://schemas.microsoft.com/office/powerpoint/2010/main" val="425668576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670117-2FE4-48BF-854A-D6076250FE88}"/>
              </a:ext>
            </a:extLst>
          </p:cNvPr>
          <p:cNvSpPr>
            <a:spLocks noGrp="1"/>
          </p:cNvSpPr>
          <p:nvPr>
            <p:ph type="title"/>
          </p:nvPr>
        </p:nvSpPr>
        <p:spPr/>
        <p:txBody>
          <a:bodyPr>
            <a:normAutofit/>
          </a:bodyPr>
          <a:lstStyle/>
          <a:p>
            <a:r>
              <a:rPr lang="en-US" sz="4800" b="1" dirty="0"/>
              <a:t>Tours Available – check email</a:t>
            </a:r>
          </a:p>
        </p:txBody>
      </p:sp>
      <p:sp>
        <p:nvSpPr>
          <p:cNvPr id="3" name="Content Placeholder 2">
            <a:extLst>
              <a:ext uri="{FF2B5EF4-FFF2-40B4-BE49-F238E27FC236}">
                <a16:creationId xmlns:a16="http://schemas.microsoft.com/office/drawing/2014/main" id="{A2D7DB92-3662-4BCB-A89E-D6E927EC3C38}"/>
              </a:ext>
            </a:extLst>
          </p:cNvPr>
          <p:cNvSpPr>
            <a:spLocks noGrp="1"/>
          </p:cNvSpPr>
          <p:nvPr>
            <p:ph idx="1"/>
          </p:nvPr>
        </p:nvSpPr>
        <p:spPr/>
        <p:txBody>
          <a:bodyPr/>
          <a:lstStyle/>
          <a:p>
            <a:r>
              <a:rPr lang="en-US" dirty="0"/>
              <a:t>Wilson Workforce &amp; Rehabilitation Center is mentioned in the article "Scaling Up Skills" in the Spring 2019 edition of the SHRM HR Magazine.”   </a:t>
            </a:r>
          </a:p>
          <a:p>
            <a:r>
              <a:rPr lang="en-US" u="sng" dirty="0">
                <a:hlinkClick r:id="rId4"/>
              </a:rPr>
              <a:t>https://www.shrm.org/hr-today/news/hr-magazine/spring2019/pages/default.aspx</a:t>
            </a:r>
            <a:r>
              <a:rPr lang="en-US" dirty="0"/>
              <a:t>  </a:t>
            </a:r>
          </a:p>
          <a:p>
            <a:r>
              <a:rPr lang="en-US" dirty="0"/>
              <a:t> </a:t>
            </a:r>
          </a:p>
          <a:p>
            <a:r>
              <a:rPr lang="en-US" dirty="0"/>
              <a:t>Nate Mahanes contact info is: cell (434) 515-0061 email </a:t>
            </a:r>
            <a:r>
              <a:rPr lang="en-US" u="sng" dirty="0">
                <a:hlinkClick r:id="rId5"/>
              </a:rPr>
              <a:t>nate.mahanes@dars.virginia.gov</a:t>
            </a:r>
            <a:r>
              <a:rPr lang="en-US" dirty="0"/>
              <a:t> </a:t>
            </a:r>
          </a:p>
          <a:p>
            <a:endParaRPr lang="en-US" dirty="0"/>
          </a:p>
        </p:txBody>
      </p:sp>
    </p:spTree>
    <p:extLst>
      <p:ext uri="{BB962C8B-B14F-4D97-AF65-F5344CB8AC3E}">
        <p14:creationId xmlns:p14="http://schemas.microsoft.com/office/powerpoint/2010/main" val="373461686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FCCF-7868-4C4A-A910-49FDF0C4C62D}"/>
              </a:ext>
            </a:extLst>
          </p:cNvPr>
          <p:cNvSpPr>
            <a:spLocks noGrp="1"/>
          </p:cNvSpPr>
          <p:nvPr>
            <p:ph type="title"/>
          </p:nvPr>
        </p:nvSpPr>
        <p:spPr>
          <a:xfrm>
            <a:off x="4191000" y="359855"/>
            <a:ext cx="7326745" cy="1325563"/>
          </a:xfrm>
        </p:spPr>
        <p:txBody>
          <a:bodyPr/>
          <a:lstStyle/>
          <a:p>
            <a:r>
              <a:rPr lang="en-US" b="1" dirty="0"/>
              <a:t>POST CONFERENCE SURVEY FEEDBACK</a:t>
            </a:r>
          </a:p>
        </p:txBody>
      </p:sp>
      <p:sp>
        <p:nvSpPr>
          <p:cNvPr id="3" name="Content Placeholder 2">
            <a:extLst>
              <a:ext uri="{FF2B5EF4-FFF2-40B4-BE49-F238E27FC236}">
                <a16:creationId xmlns:a16="http://schemas.microsoft.com/office/drawing/2014/main" id="{0D001C00-02F1-4B8C-B500-B1865D83F400}"/>
              </a:ext>
            </a:extLst>
          </p:cNvPr>
          <p:cNvSpPr>
            <a:spLocks noGrp="1"/>
          </p:cNvSpPr>
          <p:nvPr>
            <p:ph idx="1"/>
          </p:nvPr>
        </p:nvSpPr>
        <p:spPr>
          <a:xfrm>
            <a:off x="4236026" y="2222788"/>
            <a:ext cx="7236691" cy="4351338"/>
          </a:xfrm>
        </p:spPr>
        <p:txBody>
          <a:bodyPr>
            <a:normAutofit/>
          </a:bodyPr>
          <a:lstStyle/>
          <a:p>
            <a:pPr lvl="0"/>
            <a:r>
              <a:rPr lang="en-US" dirty="0"/>
              <a:t>96 registrants; 88 attendees; 33 survey respondents (37.5% response rate)</a:t>
            </a:r>
          </a:p>
          <a:p>
            <a:pPr lvl="0"/>
            <a:r>
              <a:rPr lang="en-US" dirty="0"/>
              <a:t>Conference overall: </a:t>
            </a:r>
            <a:r>
              <a:rPr lang="en-US" sz="3200" b="1" dirty="0"/>
              <a:t>87%</a:t>
            </a:r>
            <a:r>
              <a:rPr lang="en-US" dirty="0"/>
              <a:t> rated “excellent” or “very good”</a:t>
            </a:r>
          </a:p>
          <a:p>
            <a:pPr lvl="0"/>
            <a:r>
              <a:rPr lang="en-US" dirty="0"/>
              <a:t>Net promoter (would you recommend to/for other volunteer leaders?): </a:t>
            </a:r>
            <a:r>
              <a:rPr lang="en-US" sz="3200" b="1" dirty="0"/>
              <a:t>96%</a:t>
            </a:r>
          </a:p>
          <a:p>
            <a:pPr lvl="0"/>
            <a:r>
              <a:rPr lang="en-US" dirty="0"/>
              <a:t>PRO: Location/venue</a:t>
            </a:r>
          </a:p>
          <a:p>
            <a:pPr lvl="0"/>
            <a:r>
              <a:rPr lang="en-US" dirty="0"/>
              <a:t>CON: Lack of space during dinner/lunch</a:t>
            </a:r>
          </a:p>
          <a:p>
            <a:endParaRPr lang="en-US" dirty="0"/>
          </a:p>
        </p:txBody>
      </p:sp>
      <p:pic>
        <p:nvPicPr>
          <p:cNvPr id="4" name="Picture 3">
            <a:extLst>
              <a:ext uri="{FF2B5EF4-FFF2-40B4-BE49-F238E27FC236}">
                <a16:creationId xmlns:a16="http://schemas.microsoft.com/office/drawing/2014/main" id="{FA926ECF-903F-49C4-8A85-E8A3BC145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27" y="848821"/>
            <a:ext cx="3646170" cy="2942082"/>
          </a:xfrm>
          <a:prstGeom prst="rect">
            <a:avLst/>
          </a:prstGeom>
        </p:spPr>
      </p:pic>
      <p:sp>
        <p:nvSpPr>
          <p:cNvPr id="6" name="Subtitle 2">
            <a:extLst>
              <a:ext uri="{FF2B5EF4-FFF2-40B4-BE49-F238E27FC236}">
                <a16:creationId xmlns:a16="http://schemas.microsoft.com/office/drawing/2014/main" id="{A95EEE70-2D91-4984-830A-075447967CF2}"/>
              </a:ext>
            </a:extLst>
          </p:cNvPr>
          <p:cNvSpPr txBox="1">
            <a:spLocks noChangeAspect="1"/>
          </p:cNvSpPr>
          <p:nvPr/>
        </p:nvSpPr>
        <p:spPr>
          <a:xfrm>
            <a:off x="223226" y="3928548"/>
            <a:ext cx="3967773" cy="141007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3600" dirty="0"/>
              <a:t>Staunton, Virginia</a:t>
            </a:r>
          </a:p>
          <a:p>
            <a:pPr marL="0" indent="0">
              <a:buNone/>
            </a:pPr>
            <a:r>
              <a:rPr lang="en-US" sz="3600" dirty="0"/>
              <a:t>January 10-12, 2019</a:t>
            </a:r>
          </a:p>
        </p:txBody>
      </p:sp>
    </p:spTree>
    <p:extLst>
      <p:ext uri="{BB962C8B-B14F-4D97-AF65-F5344CB8AC3E}">
        <p14:creationId xmlns:p14="http://schemas.microsoft.com/office/powerpoint/2010/main" val="4806157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926ECF-903F-49C4-8A85-E8A3BC145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98" y="118989"/>
            <a:ext cx="2541270" cy="2050542"/>
          </a:xfrm>
          <a:prstGeom prst="rect">
            <a:avLst/>
          </a:prstGeom>
        </p:spPr>
      </p:pic>
      <p:sp>
        <p:nvSpPr>
          <p:cNvPr id="2" name="Title 1">
            <a:extLst>
              <a:ext uri="{FF2B5EF4-FFF2-40B4-BE49-F238E27FC236}">
                <a16:creationId xmlns:a16="http://schemas.microsoft.com/office/drawing/2014/main" id="{F06CFCCF-7868-4C4A-A910-49FDF0C4C62D}"/>
              </a:ext>
            </a:extLst>
          </p:cNvPr>
          <p:cNvSpPr>
            <a:spLocks noGrp="1"/>
          </p:cNvSpPr>
          <p:nvPr>
            <p:ph type="title"/>
          </p:nvPr>
        </p:nvSpPr>
        <p:spPr>
          <a:xfrm>
            <a:off x="2885813" y="233825"/>
            <a:ext cx="8990235" cy="1325563"/>
          </a:xfrm>
        </p:spPr>
        <p:txBody>
          <a:bodyPr/>
          <a:lstStyle/>
          <a:p>
            <a:r>
              <a:rPr lang="en-US" b="1" dirty="0"/>
              <a:t>POST CONFERENCE SURVEY FEEDBACK</a:t>
            </a:r>
          </a:p>
        </p:txBody>
      </p:sp>
      <p:sp>
        <p:nvSpPr>
          <p:cNvPr id="3" name="Content Placeholder 2">
            <a:extLst>
              <a:ext uri="{FF2B5EF4-FFF2-40B4-BE49-F238E27FC236}">
                <a16:creationId xmlns:a16="http://schemas.microsoft.com/office/drawing/2014/main" id="{0D001C00-02F1-4B8C-B500-B1865D83F400}"/>
              </a:ext>
            </a:extLst>
          </p:cNvPr>
          <p:cNvSpPr>
            <a:spLocks noGrp="1"/>
          </p:cNvSpPr>
          <p:nvPr>
            <p:ph idx="1"/>
          </p:nvPr>
        </p:nvSpPr>
        <p:spPr>
          <a:xfrm>
            <a:off x="415088" y="2021865"/>
            <a:ext cx="11460960" cy="3825902"/>
          </a:xfrm>
        </p:spPr>
        <p:txBody>
          <a:bodyPr>
            <a:normAutofit/>
          </a:bodyPr>
          <a:lstStyle/>
          <a:p>
            <a:pPr lvl="0"/>
            <a:r>
              <a:rPr lang="en-US" sz="2600" dirty="0"/>
              <a:t>“Great information.” “Snow impacted attendance” [several comments] </a:t>
            </a:r>
          </a:p>
          <a:p>
            <a:pPr lvl="0"/>
            <a:r>
              <a:rPr lang="en-US" sz="2600" dirty="0"/>
              <a:t>Everything needs to be more engaging. Too many sessions were just sitting and listening to someone talk to us. It would be nice to have more handouts for note-taking and interactions with other professionals outside of meal time.</a:t>
            </a:r>
          </a:p>
          <a:p>
            <a:pPr lvl="0"/>
            <a:r>
              <a:rPr lang="en-US" sz="2600" dirty="0"/>
              <a:t>Some of the sessions felt a little freeform which is good and bad. They felt social and open for discussions and feedback, but sometimes you just want a rule book or some structure too.</a:t>
            </a:r>
          </a:p>
        </p:txBody>
      </p:sp>
      <p:sp>
        <p:nvSpPr>
          <p:cNvPr id="5" name="TextBox 4">
            <a:extLst>
              <a:ext uri="{FF2B5EF4-FFF2-40B4-BE49-F238E27FC236}">
                <a16:creationId xmlns:a16="http://schemas.microsoft.com/office/drawing/2014/main" id="{4250CF02-1F4C-4C4E-A24D-ABDC9290182F}"/>
              </a:ext>
            </a:extLst>
          </p:cNvPr>
          <p:cNvSpPr txBox="1"/>
          <p:nvPr/>
        </p:nvSpPr>
        <p:spPr>
          <a:xfrm>
            <a:off x="415088" y="4836135"/>
            <a:ext cx="9164037" cy="2547364"/>
          </a:xfrm>
          <a:prstGeom prst="rect">
            <a:avLst/>
          </a:prstGeom>
        </p:spPr>
        <p:txBody>
          <a:bodyPr vert="horz" lIns="91440" tIns="45720" rIns="91440" bIns="45720" rtlCol="0">
            <a:normAutofit/>
          </a:bodyPr>
          <a:lstStyle>
            <a:lvl1pPr marL="228600" lvl="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Encourage repeat members to meet first timers as there just seemed to be a lot of cliques.  For example, if you have three people from the same company, sit at different tables which improves networking and makes first timers feel included.</a:t>
            </a:r>
          </a:p>
          <a:p>
            <a:endParaRPr lang="en-US" dirty="0"/>
          </a:p>
        </p:txBody>
      </p:sp>
    </p:spTree>
    <p:extLst>
      <p:ext uri="{BB962C8B-B14F-4D97-AF65-F5344CB8AC3E}">
        <p14:creationId xmlns:p14="http://schemas.microsoft.com/office/powerpoint/2010/main" val="163070431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Virginia Template [Read-Only]" id="{44CC219D-98E6-4654-8C00-7FC8FCB89B0A}" vid="{3B012749-51F1-4642-A523-21E9D81F96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2875</TotalTime>
  <Words>1510</Words>
  <Application>Microsoft Macintosh PowerPoint</Application>
  <PresentationFormat>Widescreen</PresentationFormat>
  <Paragraphs>301</Paragraphs>
  <Slides>36</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BETTER WORKPLACES, BETTER WORLD</vt:lpstr>
      <vt:lpstr>STUDENTS AT CONFERENCE </vt:lpstr>
      <vt:lpstr>Engaging At-Large Members</vt:lpstr>
      <vt:lpstr>Tours Available – check email</vt:lpstr>
      <vt:lpstr>POST CONFERENCE SURVEY FEEDBACK</vt:lpstr>
      <vt:lpstr>POST CONFERENCE SURVEY FEEDBACK</vt:lpstr>
      <vt:lpstr>HRVirginia Demographics</vt:lpstr>
      <vt:lpstr>Demographics of HRVirginia</vt:lpstr>
      <vt:lpstr>Demographics of HRVirginia</vt:lpstr>
      <vt:lpstr>Demographics of HRVirginia</vt:lpstr>
      <vt:lpstr>2019 HRVirginia  Survey Feedback</vt:lpstr>
      <vt:lpstr>Demographics from Survey</vt:lpstr>
      <vt:lpstr>Current Age Status: Survey vs HRVa</vt:lpstr>
      <vt:lpstr>Demographics from Survey</vt:lpstr>
      <vt:lpstr>Other Organizations you attend / member: </vt:lpstr>
      <vt:lpstr>If a previous member, what made you leave? </vt:lpstr>
      <vt:lpstr>If not a member, what would make you join? </vt:lpstr>
      <vt:lpstr>Social Media Preference Ranking / Non-usage</vt:lpstr>
      <vt:lpstr>‘HR Virginia Today’ Magazine </vt:lpstr>
      <vt:lpstr>What do you like about the magazine?</vt:lpstr>
      <vt:lpstr>What would you change about the magazine?</vt:lpstr>
      <vt:lpstr>Beth Rush, Special Project Director</vt:lpstr>
      <vt:lpstr>State Conference</vt:lpstr>
      <vt:lpstr>State Conference Location Preferences </vt:lpstr>
      <vt:lpstr>PowerPoint Presentation</vt:lpstr>
      <vt:lpstr>HRVirginia should CONTINUE…</vt:lpstr>
      <vt:lpstr>HRVirginia should START…</vt:lpstr>
      <vt:lpstr>HRVirginia should STOP…</vt:lpstr>
      <vt:lpstr>4th Quarter SC meeting AND SHRM VLS</vt:lpstr>
      <vt:lpstr>PowerPoint Presentation</vt:lpstr>
      <vt:lpstr>GOALS &amp; FOCUS</vt:lpstr>
      <vt:lpstr>STRATEGY # 1: INTERNAL FOCUS SUPPORT/DEVELOP A Framework for decision-making, COUNCIL operational support, &amp; corporate PARTNER and sponsorships</vt:lpstr>
      <vt:lpstr>HELP WANTED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Betty Wilcher</dc:creator>
  <cp:lastModifiedBy>M Wagner-Diggs</cp:lastModifiedBy>
  <cp:revision>111</cp:revision>
  <cp:lastPrinted>2019-03-26T16:56:49Z</cp:lastPrinted>
  <dcterms:created xsi:type="dcterms:W3CDTF">2019-03-19T18:17:24Z</dcterms:created>
  <dcterms:modified xsi:type="dcterms:W3CDTF">2019-07-12T20:34:16Z</dcterms:modified>
</cp:coreProperties>
</file>